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67472" autoAdjust="0"/>
  </p:normalViewPr>
  <p:slideViewPr>
    <p:cSldViewPr snapToGrid="0">
      <p:cViewPr>
        <p:scale>
          <a:sx n="80" d="100"/>
          <a:sy n="80" d="100"/>
        </p:scale>
        <p:origin x="936" y="-9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0DCBB-2605-4D71-B6A3-99E88DE67C2A}" type="datetimeFigureOut">
              <a:rPr lang="en-GB" smtClean="0"/>
              <a:t>14/06/2017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B84B9-CC1C-48AC-AA49-0097F455972E}" type="slidenum">
              <a:rPr lang="en-GB" smtClean="0"/>
              <a:t>‹#›</a:t>
            </a:fld>
            <a:endParaRPr lang="en-GB"/>
          </a:p>
        </p:txBody>
      </p:sp>
    </p:spTree>
    <p:extLst>
      <p:ext uri="{BB962C8B-B14F-4D97-AF65-F5344CB8AC3E}">
        <p14:creationId xmlns:p14="http://schemas.microsoft.com/office/powerpoint/2010/main" val="335576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design of a longitudinal study is shaped by its overarching scientific purpose, and in some cases, the specific research questions that it seeks to answer. The study’s aims and objectives dictate who the participants will be and what information needs to be collected from them.</a:t>
            </a:r>
          </a:p>
          <a:p>
            <a:endParaRPr lang="en-CA" dirty="0"/>
          </a:p>
          <a:p>
            <a:r>
              <a:rPr lang="en-CA" dirty="0"/>
              <a:t>Some studies will have a very general scientific purpose, for example to determine how people’s experiences and circumstances in childhood affect the rest of their lives. Other studies will be designed for a much more specific purpose, for example to find out what factors influence whether young people go on to higher education, work or unemployment when they leave compulsory schooling.</a:t>
            </a:r>
          </a:p>
          <a:p>
            <a:endParaRPr lang="en-CA" dirty="0"/>
          </a:p>
          <a:p>
            <a:r>
              <a:rPr lang="en-CA" dirty="0"/>
              <a:t>Studies can also focus on certain aspects of life, for instance many studies are designed to look at health specifically, and the factors that lead to a healthy or unhealthy life.</a:t>
            </a:r>
          </a:p>
          <a:p>
            <a:endParaRPr lang="en-CA" dirty="0"/>
          </a:p>
          <a:p>
            <a:r>
              <a:rPr lang="en-CA" dirty="0"/>
              <a:t>But by their very nature, all longitudinal studies share one common aim – to track change over time.</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2</a:t>
            </a:fld>
            <a:endParaRPr lang="en-GB"/>
          </a:p>
        </p:txBody>
      </p:sp>
    </p:spTree>
    <p:extLst>
      <p:ext uri="{BB962C8B-B14F-4D97-AF65-F5344CB8AC3E}">
        <p14:creationId xmlns:p14="http://schemas.microsoft.com/office/powerpoint/2010/main" val="46339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 all decisions about longitudinal study design are made for strictly scientific reasons. Some decisions are made based on what is practically feasible.</a:t>
            </a:r>
          </a:p>
          <a:p>
            <a:endParaRPr lang="en-CA" dirty="0"/>
          </a:p>
          <a:p>
            <a:r>
              <a:rPr lang="en-CA" b="1" dirty="0"/>
              <a:t>Respondent burden </a:t>
            </a:r>
            <a:r>
              <a:rPr lang="en-CA" dirty="0"/>
              <a:t>is a major preoccupation for longitudinal study teams. Many study participants lead busy lives and their decisions on whether to take part in a study will be influenced by how much effort and inconvenience it will be. Longitudinal study teams take into account how burdensome the study will be for participants when deciding the frequency and length of interviews, and what the participants are asked to do.</a:t>
            </a:r>
          </a:p>
          <a:p>
            <a:endParaRPr lang="en-CA" dirty="0"/>
          </a:p>
          <a:p>
            <a:r>
              <a:rPr lang="en-CA" b="1" dirty="0"/>
              <a:t>Financial considerations </a:t>
            </a:r>
            <a:r>
              <a:rPr lang="en-CA" dirty="0"/>
              <a:t>inevitably limit the scope of a study. Longitudinal studies can be very expensive to run. Costs may dictate the sample size, the frequency and length of interviews, and even the way the interviews are carried out (for example, in person, by phone or online).</a:t>
            </a:r>
          </a:p>
          <a:p>
            <a:endParaRPr lang="en-CA" dirty="0"/>
          </a:p>
          <a:p>
            <a:r>
              <a:rPr lang="en-CA" b="1" dirty="0"/>
              <a:t>Legislation</a:t>
            </a:r>
            <a:r>
              <a:rPr lang="en-CA" dirty="0"/>
              <a:t> can have an impact on study design. It can constrain what can be used as a sample frame (the list from which participants are selected), and how they can be contacted. Examples of sample frames include the former UK Child Benefit Register, the Electoral Register, or the telephone directory.</a:t>
            </a:r>
          </a:p>
          <a:p>
            <a:endParaRPr lang="en-CA" dirty="0"/>
          </a:p>
          <a:p>
            <a:r>
              <a:rPr lang="en-CA" dirty="0"/>
              <a:t>The law dictates that some sample frames can only be used on an ‘opt in’ basis. This means that all eligible people in the sample frame must be contacted and asked whether they are happy for researchers to get in touch with them about taking part in the study. Only those who confirm they are happy for this to happen can then be contacted and asked to join the study.</a:t>
            </a:r>
          </a:p>
          <a:p>
            <a:endParaRPr lang="en-CA" dirty="0"/>
          </a:p>
          <a:p>
            <a:r>
              <a:rPr lang="en-CA" dirty="0"/>
              <a:t>Opting in produces a much smaller, and more biased, sample than opting out. In ‘opt out’ studies, participants are notified that they are in the study, and given the opportunity to withdraw if they wish. The longitudinal study team is given permission to contact all those people who have not opted out.</a:t>
            </a:r>
          </a:p>
          <a:p>
            <a:endParaRPr lang="en-CA" dirty="0"/>
          </a:p>
          <a:p>
            <a:r>
              <a:rPr lang="en-CA" dirty="0"/>
              <a:t>Legislation can also affect how straightforward it is to add information about participants from government-held administrative data.</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3</a:t>
            </a:fld>
            <a:endParaRPr lang="en-GB"/>
          </a:p>
        </p:txBody>
      </p:sp>
    </p:spTree>
    <p:extLst>
      <p:ext uri="{BB962C8B-B14F-4D97-AF65-F5344CB8AC3E}">
        <p14:creationId xmlns:p14="http://schemas.microsoft.com/office/powerpoint/2010/main" val="3341503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Perhaps the most fundamental design consideration for a new longitudinal study is whether it will take a prospective or a retrospective approach.</a:t>
            </a:r>
          </a:p>
          <a:p>
            <a:endParaRPr lang="en-CA" dirty="0"/>
          </a:p>
          <a:p>
            <a:r>
              <a:rPr lang="en-CA" dirty="0"/>
              <a:t>As described in the Introduction to longitudinal research module, prospective studies follow individuals over a period of time and collect information about them as their characteristics and circumstances change.</a:t>
            </a:r>
          </a:p>
          <a:p>
            <a:endParaRPr lang="en-CA" dirty="0"/>
          </a:p>
          <a:p>
            <a:r>
              <a:rPr lang="en-CA" dirty="0"/>
              <a:t>In contrast, retrospective studies start collecting data at a later point in people’s lives and fill in earlier ‘gaps’ by asking participants to recall information about their earlier lives, or by linking their survey responses to government-held administrative data (for example, tax records or scores on standardised school tests).</a:t>
            </a:r>
          </a:p>
          <a:p>
            <a:endParaRPr lang="en-CA" dirty="0"/>
          </a:p>
          <a:p>
            <a:r>
              <a:rPr lang="en-CA" dirty="0"/>
              <a:t>In reality, many studies use a mixture of both approaches. As no participants are constantly monitored, they will always be asked to remember back over the past year or few years, depending on when they were last interviewed. Longitudinal study teams make careful decisions about what information can be recalled with reasonable accuracy, and what information must be collected prospectively or ‘in the moment’.</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4</a:t>
            </a:fld>
            <a:endParaRPr lang="en-GB"/>
          </a:p>
        </p:txBody>
      </p:sp>
    </p:spTree>
    <p:extLst>
      <p:ext uri="{BB962C8B-B14F-4D97-AF65-F5344CB8AC3E}">
        <p14:creationId xmlns:p14="http://schemas.microsoft.com/office/powerpoint/2010/main" val="940456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normAutofit/>
          </a:bodyPr>
          <a:lstStyle>
            <a:lvl1pPr algn="ct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263150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443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243520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indent="-360000">
              <a:defRPr sz="2800">
                <a:latin typeface="Arial" panose="020B0604020202020204" pitchFamily="34" charset="0"/>
                <a:cs typeface="Arial" panose="020B0604020202020204" pitchFamily="34" charset="0"/>
              </a:defRPr>
            </a:lvl1pPr>
            <a:lvl2pPr indent="-360000">
              <a:defRPr sz="2400">
                <a:latin typeface="Arial" panose="020B0604020202020204" pitchFamily="34" charset="0"/>
                <a:cs typeface="Arial" panose="020B0604020202020204" pitchFamily="34" charset="0"/>
              </a:defRPr>
            </a:lvl2pPr>
            <a:lvl3pPr indent="-360000">
              <a:defRPr sz="2000">
                <a:latin typeface="Arial" panose="020B0604020202020204" pitchFamily="34" charset="0"/>
                <a:cs typeface="Arial" panose="020B0604020202020204" pitchFamily="34" charset="0"/>
              </a:defRPr>
            </a:lvl3pPr>
            <a:lvl4pPr indent="-360000">
              <a:defRPr sz="1600">
                <a:latin typeface="Arial" panose="020B0604020202020204" pitchFamily="34" charset="0"/>
                <a:cs typeface="Arial" panose="020B0604020202020204" pitchFamily="34" charset="0"/>
              </a:defRPr>
            </a:lvl4pPr>
            <a:lvl5pPr indent="-360000">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369DFF8-4842-49FC-A9FE-C307776E6795}" type="datetimeFigureOut">
              <a:rPr lang="en-GB" smtClean="0"/>
              <a:pPr/>
              <a:t>14/06/2017</a:t>
            </a:fld>
            <a:endParaRPr lang="en-GB"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304097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dirty="0"/>
              <a:t>Click to edit Master title style</a:t>
            </a:r>
            <a:endParaRPr lang="en-GB"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15076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71487"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0666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69DFF8-4842-49FC-A9FE-C307776E6795}" type="datetimeFigureOut">
              <a:rPr lang="en-GB" smtClean="0"/>
              <a:t>14/06/2017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09905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69DFF8-4842-49FC-A9FE-C307776E6795}" type="datetimeFigureOut">
              <a:rPr lang="en-GB" smtClean="0"/>
              <a:t>14/06/2017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960353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9DFF8-4842-49FC-A9FE-C307776E6795}" type="datetimeFigureOut">
              <a:rPr lang="en-GB" smtClean="0"/>
              <a:t>14/06/2017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77289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6541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4156263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3369DFF8-4842-49FC-A9FE-C307776E6795}" type="datetimeFigureOut">
              <a:rPr lang="en-GB" smtClean="0"/>
              <a:pPr/>
              <a:t>14/06/2017</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1697727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spcAft>
                <a:spcPts val="1200"/>
              </a:spcAft>
            </a:pPr>
            <a:r>
              <a:rPr lang="en-GB" sz="3200" dirty="0"/>
              <a:t>Section 1</a:t>
            </a:r>
            <a:br>
              <a:rPr lang="en-GB" sz="3200" dirty="0"/>
            </a:br>
            <a:r>
              <a:rPr lang="en-GB" sz="1800" dirty="0"/>
              <a:t> </a:t>
            </a:r>
            <a:br>
              <a:rPr lang="en-GB" dirty="0"/>
            </a:br>
            <a:r>
              <a:rPr lang="en-CA" dirty="0"/>
              <a:t>The beginning: aims, objectives and feasibility</a:t>
            </a:r>
            <a:endParaRPr lang="en-GB" dirty="0"/>
          </a:p>
        </p:txBody>
      </p:sp>
      <p:sp>
        <p:nvSpPr>
          <p:cNvPr id="3" name="Subtitle 2"/>
          <p:cNvSpPr>
            <a:spLocks noGrp="1"/>
          </p:cNvSpPr>
          <p:nvPr>
            <p:ph type="subTitle" idx="1"/>
          </p:nvPr>
        </p:nvSpPr>
        <p:spPr>
          <a:xfrm>
            <a:off x="1143000" y="4170784"/>
            <a:ext cx="6858000" cy="1087016"/>
          </a:xfrm>
        </p:spPr>
        <p:txBody>
          <a:bodyPr/>
          <a:lstStyle/>
          <a:p>
            <a:r>
              <a:rPr lang="en-GB" b="1" dirty="0"/>
              <a:t>From the CLOSER Learning Hub</a:t>
            </a:r>
          </a:p>
          <a:p>
            <a:r>
              <a:rPr lang="en-GB" dirty="0"/>
              <a:t>Module: Study Design</a:t>
            </a:r>
          </a:p>
        </p:txBody>
      </p:sp>
    </p:spTree>
    <p:extLst>
      <p:ext uri="{BB962C8B-B14F-4D97-AF65-F5344CB8AC3E}">
        <p14:creationId xmlns:p14="http://schemas.microsoft.com/office/powerpoint/2010/main" val="219300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Scientific aims and objectives</a:t>
            </a:r>
          </a:p>
        </p:txBody>
      </p:sp>
      <p:sp>
        <p:nvSpPr>
          <p:cNvPr id="3" name="Content Placeholder 2"/>
          <p:cNvSpPr>
            <a:spLocks noGrp="1"/>
          </p:cNvSpPr>
          <p:nvPr>
            <p:ph idx="1"/>
          </p:nvPr>
        </p:nvSpPr>
        <p:spPr/>
        <p:txBody>
          <a:bodyPr/>
          <a:lstStyle/>
          <a:p>
            <a:pPr marL="457200" indent="-457200">
              <a:spcAft>
                <a:spcPts val="2400"/>
              </a:spcAft>
            </a:pPr>
            <a:r>
              <a:rPr lang="en-GB" dirty="0"/>
              <a:t>Aims and objectives dictate sample population and information collected</a:t>
            </a:r>
          </a:p>
          <a:p>
            <a:pPr marL="457200" indent="-457200">
              <a:spcAft>
                <a:spcPts val="2400"/>
              </a:spcAft>
            </a:pPr>
            <a:r>
              <a:rPr lang="en-GB" dirty="0"/>
              <a:t>General vs specific scientific purposes</a:t>
            </a:r>
          </a:p>
          <a:p>
            <a:pPr marL="457200" indent="-457200">
              <a:spcAft>
                <a:spcPts val="2400"/>
              </a:spcAft>
            </a:pPr>
            <a:r>
              <a:rPr lang="en-GB" dirty="0"/>
              <a:t>Common aim: to track change over time</a:t>
            </a:r>
          </a:p>
        </p:txBody>
      </p:sp>
    </p:spTree>
    <p:extLst>
      <p:ext uri="{BB962C8B-B14F-4D97-AF65-F5344CB8AC3E}">
        <p14:creationId xmlns:p14="http://schemas.microsoft.com/office/powerpoint/2010/main" val="7708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Practical considerations</a:t>
            </a:r>
          </a:p>
        </p:txBody>
      </p:sp>
      <p:sp>
        <p:nvSpPr>
          <p:cNvPr id="3" name="Content Placeholder 2"/>
          <p:cNvSpPr>
            <a:spLocks noGrp="1"/>
          </p:cNvSpPr>
          <p:nvPr>
            <p:ph idx="1"/>
          </p:nvPr>
        </p:nvSpPr>
        <p:spPr/>
        <p:txBody>
          <a:bodyPr/>
          <a:lstStyle/>
          <a:p>
            <a:pPr marL="457200" indent="-457200">
              <a:spcAft>
                <a:spcPts val="2400"/>
              </a:spcAft>
            </a:pPr>
            <a:r>
              <a:rPr lang="en-GB" b="1" dirty="0"/>
              <a:t>Respondent burden: </a:t>
            </a:r>
            <a:r>
              <a:rPr lang="en-GB" dirty="0"/>
              <a:t>how much effort and inconvenience will there be for participants?</a:t>
            </a:r>
          </a:p>
          <a:p>
            <a:pPr marL="457200" indent="-457200">
              <a:spcAft>
                <a:spcPts val="2400"/>
              </a:spcAft>
            </a:pPr>
            <a:r>
              <a:rPr lang="en-GB" b="1" dirty="0"/>
              <a:t>Financial considerations: </a:t>
            </a:r>
            <a:r>
              <a:rPr lang="en-GB" dirty="0"/>
              <a:t>how will budget limit what can be achieved?</a:t>
            </a:r>
          </a:p>
          <a:p>
            <a:pPr marL="457200" indent="-457200">
              <a:spcAft>
                <a:spcPts val="2400"/>
              </a:spcAft>
            </a:pPr>
            <a:r>
              <a:rPr lang="en-GB" b="1" dirty="0"/>
              <a:t>Legislation: </a:t>
            </a:r>
            <a:r>
              <a:rPr lang="en-GB" dirty="0"/>
              <a:t>are there any legal restrictions on what can be used as a sampling frame?</a:t>
            </a:r>
          </a:p>
        </p:txBody>
      </p:sp>
    </p:spTree>
    <p:extLst>
      <p:ext uri="{BB962C8B-B14F-4D97-AF65-F5344CB8AC3E}">
        <p14:creationId xmlns:p14="http://schemas.microsoft.com/office/powerpoint/2010/main" val="1436355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Prospective vs retrospective design</a:t>
            </a:r>
          </a:p>
        </p:txBody>
      </p:sp>
      <p:sp>
        <p:nvSpPr>
          <p:cNvPr id="3" name="Content Placeholder 2"/>
          <p:cNvSpPr>
            <a:spLocks noGrp="1"/>
          </p:cNvSpPr>
          <p:nvPr>
            <p:ph idx="1"/>
          </p:nvPr>
        </p:nvSpPr>
        <p:spPr/>
        <p:txBody>
          <a:bodyPr/>
          <a:lstStyle/>
          <a:p>
            <a:pPr marL="457200" indent="-457200">
              <a:spcAft>
                <a:spcPts val="2400"/>
              </a:spcAft>
            </a:pPr>
            <a:r>
              <a:rPr lang="en-CA" b="1" dirty="0"/>
              <a:t>Prospective studies </a:t>
            </a:r>
            <a:r>
              <a:rPr lang="en-CA" dirty="0"/>
              <a:t>follow individuals over time and collect information as their characteristics and circumstances change</a:t>
            </a:r>
          </a:p>
          <a:p>
            <a:pPr marL="457200" indent="-457200">
              <a:spcAft>
                <a:spcPts val="2400"/>
              </a:spcAft>
            </a:pPr>
            <a:r>
              <a:rPr lang="en-CA" b="1" dirty="0"/>
              <a:t>Retrospective studies </a:t>
            </a:r>
            <a:r>
              <a:rPr lang="en-CA" dirty="0"/>
              <a:t>start collecting data at a later point in people’s lives and fill in earlier ‘gaps’ by asking participants to recall information about their earlier lives, or by linking </a:t>
            </a:r>
            <a:r>
              <a:rPr lang="en-CA"/>
              <a:t>to administrative </a:t>
            </a:r>
            <a:r>
              <a:rPr lang="en-CA" dirty="0"/>
              <a:t>records</a:t>
            </a:r>
            <a:endParaRPr lang="en-GB" dirty="0"/>
          </a:p>
        </p:txBody>
      </p:sp>
    </p:spTree>
    <p:extLst>
      <p:ext uri="{BB962C8B-B14F-4D97-AF65-F5344CB8AC3E}">
        <p14:creationId xmlns:p14="http://schemas.microsoft.com/office/powerpoint/2010/main" val="2127769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855</Words>
  <Application>Microsoft Office PowerPoint</Application>
  <PresentationFormat>On-screen Show (4:3)</PresentationFormat>
  <Paragraphs>44</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Section 1   The beginning: aims, objectives and feasibility</vt:lpstr>
      <vt:lpstr>Scientific aims and objectives</vt:lpstr>
      <vt:lpstr>Practical considerations</vt:lpstr>
      <vt:lpstr>Prospective vs retrospective design</vt:lpstr>
    </vt:vector>
  </TitlesOfParts>
  <Company>IOE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longitudinal studies and how do they work?</dc:title>
  <dc:creator>Meghan Rainsberry</dc:creator>
  <cp:lastModifiedBy>Meghan Rainsberry</cp:lastModifiedBy>
  <cp:revision>9</cp:revision>
  <dcterms:created xsi:type="dcterms:W3CDTF">2017-03-30T10:29:55Z</dcterms:created>
  <dcterms:modified xsi:type="dcterms:W3CDTF">2017-06-14T08:51:23Z</dcterms:modified>
</cp:coreProperties>
</file>