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57"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D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57799" autoAdjust="0"/>
  </p:normalViewPr>
  <p:slideViewPr>
    <p:cSldViewPr snapToGrid="0">
      <p:cViewPr varScale="1">
        <p:scale>
          <a:sx n="48" d="100"/>
          <a:sy n="48" d="100"/>
        </p:scale>
        <p:origin x="2184" y="4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20DCBB-2605-4D71-B6A3-99E88DE67C2A}" type="datetimeFigureOut">
              <a:rPr lang="en-GB" smtClean="0"/>
              <a:t>30/03/2017</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AB84B9-CC1C-48AC-AA49-0097F455972E}" type="slidenum">
              <a:rPr lang="en-GB" smtClean="0"/>
              <a:t>‹#›</a:t>
            </a:fld>
            <a:endParaRPr lang="en-GB"/>
          </a:p>
        </p:txBody>
      </p:sp>
    </p:spTree>
    <p:extLst>
      <p:ext uri="{BB962C8B-B14F-4D97-AF65-F5344CB8AC3E}">
        <p14:creationId xmlns:p14="http://schemas.microsoft.com/office/powerpoint/2010/main" val="3355766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Panel studies follow the same individuals over time and vary considerably in scope and scale. Examples include online opinion panels (which invite members of the public to sign up and then complete regular surveys) and short-term studies whereby people are followed up once or twice after an initial interview.</a:t>
            </a:r>
          </a:p>
          <a:p>
            <a:endParaRPr lang="en-GB" dirty="0" smtClean="0"/>
          </a:p>
          <a:p>
            <a:r>
              <a:rPr lang="en-GB" dirty="0" smtClean="0"/>
              <a:t>Some of the most complex panel studies are household panel surveys. Rather than only collecting data from one person (as tends to happen with cohort studies or simpler panel studies), information is normally collected about the whole household at each wave. These studies aim to remain representative of the population of households as a whole, so these surveys need to ensure that they can include new entrants, persons and families into the population. Understanding Society is an example of a household panel survey.</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2</a:t>
            </a:fld>
            <a:endParaRPr lang="en-GB"/>
          </a:p>
        </p:txBody>
      </p:sp>
    </p:spTree>
    <p:extLst>
      <p:ext uri="{BB962C8B-B14F-4D97-AF65-F5344CB8AC3E}">
        <p14:creationId xmlns:p14="http://schemas.microsoft.com/office/powerpoint/2010/main" val="2549374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Cohort studies are concerned with charting the lives of groups of individuals who experience the same life events within a given time period. The most well-known examples are birth cohort studies which follow groups of people born within the same time period (for example, later on you’ll hear about the UK birth cohort surveys that randomly sampled from all children born in a particular week). Examples of non-birth cohorts include students leaving university at a particular point or new recruits entering a particular organisation or industry.</a:t>
            </a:r>
          </a:p>
          <a:p>
            <a:endParaRPr lang="en-GB" dirty="0" smtClean="0"/>
          </a:p>
          <a:p>
            <a:r>
              <a:rPr lang="en-GB" dirty="0" smtClean="0"/>
              <a:t>It is important to remember that birth cohort studies represent a particular cohort of people, rather than the population as a whole. However, comparing different birth cohorts allows researchers to understand how and why society is changing.</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3</a:t>
            </a:fld>
            <a:endParaRPr lang="en-GB"/>
          </a:p>
        </p:txBody>
      </p:sp>
    </p:spTree>
    <p:extLst>
      <p:ext uri="{BB962C8B-B14F-4D97-AF65-F5344CB8AC3E}">
        <p14:creationId xmlns:p14="http://schemas.microsoft.com/office/powerpoint/2010/main" val="230891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Record linkage studies can be conducted without personal interviews by linking administrative records (for example, benefit receipts or census records) for the same individuals over time. The advantages of using these types of longitudinal data are the potentially enormous sample sizes, which mean detailed analyses can be constructed for whole populations. By not having to conduct interviews, there is less risk of respondent dropout or reporting errors.</a:t>
            </a:r>
          </a:p>
          <a:p>
            <a:endParaRPr lang="en-GB" dirty="0" smtClean="0"/>
          </a:p>
          <a:p>
            <a:r>
              <a:rPr lang="en-GB" dirty="0" smtClean="0"/>
              <a:t>For example, there are three UK census-based longitudinal studies, which link census and life event data for a sample of the population of the UK population.</a:t>
            </a:r>
          </a:p>
          <a:p>
            <a:endParaRPr lang="en-GB" dirty="0" smtClean="0"/>
          </a:p>
          <a:p>
            <a:r>
              <a:rPr lang="en-GB" dirty="0" smtClean="0"/>
              <a:t>However, the scope for using these types of study is limited by the nature of the records they are based on, which is unlikely to cover the range of areas of interest to researchers. It may also be difficult or impossible to use record linkage data because of concerns about confidentiality or privacy restrictions.</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4</a:t>
            </a:fld>
            <a:endParaRPr lang="en-GB"/>
          </a:p>
        </p:txBody>
      </p:sp>
    </p:spTree>
    <p:extLst>
      <p:ext uri="{BB962C8B-B14F-4D97-AF65-F5344CB8AC3E}">
        <p14:creationId xmlns:p14="http://schemas.microsoft.com/office/powerpoint/2010/main" val="4184272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Another key distinction in longitudinal research is between prospective and retrospective studies:</a:t>
            </a:r>
          </a:p>
          <a:p>
            <a:endParaRPr lang="en-GB" dirty="0" smtClean="0"/>
          </a:p>
          <a:p>
            <a:pPr marL="171450" indent="-171450">
              <a:buFont typeface="Arial" panose="020B0604020202020204" pitchFamily="34" charset="0"/>
              <a:buChar char="•"/>
            </a:pPr>
            <a:r>
              <a:rPr lang="en-GB" dirty="0" smtClean="0"/>
              <a:t>In prospective studies, individuals are followed over time and data about them is collected as their characteristics or circumstances change. Birth cohort studies are a good example of prospective studies.</a:t>
            </a:r>
          </a:p>
          <a:p>
            <a:pPr marL="171450" indent="-171450">
              <a:buFont typeface="Arial" panose="020B0604020202020204" pitchFamily="34" charset="0"/>
              <a:buChar char="•"/>
            </a:pPr>
            <a:r>
              <a:rPr lang="en-GB" dirty="0" smtClean="0"/>
              <a:t>In retrospective studies, individuals are sampled and information is collected about their past. This might be through interviews in which participants are asked to recall important events, or by identifying relevant administrative data to fill in information on past events and circumstances. In the case of historical cohort studies, people are linked to existing historical information. The Hertfordshire Cohort Study is an example of an historical cohort study.</a:t>
            </a:r>
          </a:p>
          <a:p>
            <a:endParaRPr lang="en-GB" dirty="0" smtClean="0"/>
          </a:p>
          <a:p>
            <a:r>
              <a:rPr lang="en-GB" dirty="0" smtClean="0"/>
              <a:t>In reality, many studies use both prospective and retrospective methods. For example, because birth cohort studies interview their participants every few years or so, participants are often asked to retrospectively provide information on their lives since the previous interview (for example, ‘since we last saw you, have you been diagnosed with any of the following medical conditions?’). Meanwhile, household panel studies, which may start interviewing participants in adulthood, often collect an array of retrospective information about past events.</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5</a:t>
            </a:fld>
            <a:endParaRPr lang="en-GB"/>
          </a:p>
        </p:txBody>
      </p:sp>
    </p:spTree>
    <p:extLst>
      <p:ext uri="{BB962C8B-B14F-4D97-AF65-F5344CB8AC3E}">
        <p14:creationId xmlns:p14="http://schemas.microsoft.com/office/powerpoint/2010/main" val="2961501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Longitudinal studies differ from one-off, or cross-sectional, studies. The main difference is that cross-sectional studies interview a fresh sample of people each time they are carried out, whereas longitudinal studies follow the same sample of people over time.</a:t>
            </a:r>
          </a:p>
          <a:p>
            <a:endParaRPr lang="en-GB" dirty="0" smtClean="0"/>
          </a:p>
          <a:p>
            <a:r>
              <a:rPr lang="en-GB" dirty="0" smtClean="0"/>
              <a:t>Some cross-sectional studies take place regularly, each time including a large number of repeat questions. For example, the British Social Attitudes Survey is a repeat cross-sectional study that has been carried out nearly every year since 1983. It provides excellent data about how Britain’s attitudes and values have changed (or not changed) over time.</a:t>
            </a:r>
          </a:p>
          <a:p>
            <a:endParaRPr lang="en-GB" dirty="0" smtClean="0"/>
          </a:p>
          <a:p>
            <a:r>
              <a:rPr lang="en-GB" dirty="0" smtClean="0"/>
              <a:t>Repeating the same questions in each round allows researchers to look at how society as a whole has changed over time. But because the questions are asked of a new sample every time, these studies can only reveal change at an aggregate level – they can shed little light on who has changed, or how or why.</a:t>
            </a:r>
          </a:p>
          <a:p>
            <a:endParaRPr lang="en-GB" dirty="0" smtClean="0"/>
          </a:p>
          <a:p>
            <a:r>
              <a:rPr lang="en-GB" dirty="0" smtClean="0"/>
              <a:t>For example, the 2015 British Social Attitudes survey found that 66 per cent of people thought that “it’s everybody’s duty to vote” in a general election. This is up from 57 per cent from 2013. Sixty-one per cent of people felt it was everyone’s duty to vote when the survey was carried out in 2010, immediately after the last general election.</a:t>
            </a:r>
          </a:p>
          <a:p>
            <a:endParaRPr lang="en-GB" dirty="0" smtClean="0"/>
          </a:p>
          <a:p>
            <a:r>
              <a:rPr lang="en-GB" dirty="0" smtClean="0"/>
              <a:t>What do these findings tell us? The data clearly show us that, overall, fewer people now than in the mid-1990s think that citizens have a duty to vote. We can look at the characteristics of those who do or don’t agree with this view, and how the profile of these groups had changed over time. We can also examine how the likelihood of thinking that voting is a duty has changed among different population groups (for example, different age groups or ethnicities).</a:t>
            </a:r>
          </a:p>
          <a:p>
            <a:endParaRPr lang="en-GB" dirty="0" smtClean="0"/>
          </a:p>
          <a:p>
            <a:r>
              <a:rPr lang="en-GB" dirty="0" smtClean="0"/>
              <a:t>These sorts of calculations would provide some very helpful insights. But there are many things that this kind of cross-sectional data cannot tell us, but which longitudinal data would help us to address. For example:</a:t>
            </a:r>
          </a:p>
          <a:p>
            <a:endParaRPr lang="en-GB" dirty="0" smtClean="0"/>
          </a:p>
          <a:p>
            <a:pPr marL="171450" indent="-171450">
              <a:buFont typeface="Arial" panose="020B0604020202020204" pitchFamily="34" charset="0"/>
              <a:buChar char="•"/>
            </a:pPr>
            <a:r>
              <a:rPr lang="en-GB" dirty="0" smtClean="0"/>
              <a:t>Which individuals changed their views about voting over the period? What are their characteristics? Do some people switch, and then switch back again?</a:t>
            </a:r>
          </a:p>
          <a:p>
            <a:pPr marL="171450" indent="-171450">
              <a:buFont typeface="Arial" panose="020B0604020202020204" pitchFamily="34" charset="0"/>
              <a:buChar char="•"/>
            </a:pPr>
            <a:r>
              <a:rPr lang="en-GB" dirty="0" smtClean="0"/>
              <a:t>The British Social Attitudes findings show us the net or aggregate change over time – the difference between the proportion who thought voting was a duty in 1994 and the equivalent proportion now. But this tells us nothing about change at an individual level, or gross For example, what proportion became more inclined to think voting is a duty and what proportion became less inclined? It is important to bear in mind that if these two proportions are similar, they could cancel one another out at a net level and make it appear that very little has changed over all, even though substantial numbers of people have changed their views.</a:t>
            </a:r>
          </a:p>
          <a:p>
            <a:pPr marL="171450" indent="-171450">
              <a:buFont typeface="Arial" panose="020B0604020202020204" pitchFamily="34" charset="0"/>
              <a:buChar char="•"/>
            </a:pPr>
            <a:r>
              <a:rPr lang="en-GB" dirty="0" smtClean="0"/>
              <a:t>What factors best explain the transition away from thinking voting is a duty?</a:t>
            </a:r>
          </a:p>
          <a:p>
            <a:endParaRPr lang="en-GB" dirty="0" smtClean="0"/>
          </a:p>
          <a:p>
            <a:r>
              <a:rPr lang="en-GB" dirty="0" smtClean="0"/>
              <a:t>Sometimes data from longitudinal studies is analysed cross-</a:t>
            </a:r>
            <a:r>
              <a:rPr lang="en-GB" dirty="0" err="1" smtClean="0"/>
              <a:t>sectionally</a:t>
            </a:r>
            <a:r>
              <a:rPr lang="en-GB" dirty="0" smtClean="0"/>
              <a:t>. This means that the researcher is just focusing on the information collected at one round of the study, and not linking that information to data from earlier or later rounds.</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6</a:t>
            </a:fld>
            <a:endParaRPr lang="en-GB"/>
          </a:p>
        </p:txBody>
      </p:sp>
    </p:spTree>
    <p:extLst>
      <p:ext uri="{BB962C8B-B14F-4D97-AF65-F5344CB8AC3E}">
        <p14:creationId xmlns:p14="http://schemas.microsoft.com/office/powerpoint/2010/main" val="3558831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normAutofit/>
          </a:bodyPr>
          <a:lstStyle>
            <a:lvl1pPr algn="ctr">
              <a:defRPr sz="4000">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p>
            <a:fld id="{3369DFF8-4842-49FC-A9FE-C307776E6795}" type="datetimeFigureOut">
              <a:rPr lang="en-GB" smtClean="0"/>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263150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69DFF8-4842-49FC-A9FE-C307776E6795}" type="datetimeFigureOut">
              <a:rPr lang="en-GB" smtClean="0"/>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64433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365125"/>
            <a:ext cx="1478756"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71488" y="365125"/>
            <a:ext cx="432196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69DFF8-4842-49FC-A9FE-C307776E6795}" type="datetimeFigureOut">
              <a:rPr lang="en-GB" smtClean="0"/>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2435208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indent="-360000">
              <a:defRPr sz="2800">
                <a:latin typeface="Arial" panose="020B0604020202020204" pitchFamily="34" charset="0"/>
                <a:cs typeface="Arial" panose="020B0604020202020204" pitchFamily="34" charset="0"/>
              </a:defRPr>
            </a:lvl1pPr>
            <a:lvl2pPr indent="-360000">
              <a:defRPr sz="2400">
                <a:latin typeface="Arial" panose="020B0604020202020204" pitchFamily="34" charset="0"/>
                <a:cs typeface="Arial" panose="020B0604020202020204" pitchFamily="34" charset="0"/>
              </a:defRPr>
            </a:lvl2pPr>
            <a:lvl3pPr indent="-360000">
              <a:defRPr sz="2000">
                <a:latin typeface="Arial" panose="020B0604020202020204" pitchFamily="34" charset="0"/>
                <a:cs typeface="Arial" panose="020B0604020202020204" pitchFamily="34" charset="0"/>
              </a:defRPr>
            </a:lvl3pPr>
            <a:lvl4pPr indent="-360000">
              <a:defRPr sz="1600">
                <a:latin typeface="Arial" panose="020B0604020202020204" pitchFamily="34" charset="0"/>
                <a:cs typeface="Arial" panose="020B0604020202020204" pitchFamily="34" charset="0"/>
              </a:defRPr>
            </a:lvl4pPr>
            <a:lvl5pPr indent="-360000">
              <a:defRPr sz="14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369DFF8-4842-49FC-A9FE-C307776E6795}" type="datetimeFigureOut">
              <a:rPr lang="en-GB" smtClean="0"/>
              <a:pPr/>
              <a:t>30/03/2017</a:t>
            </a:fld>
            <a:endParaRPr lang="en-GB"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24ABDA0-2871-4A2D-9293-572A0DD02A3B}" type="slidenum">
              <a:rPr lang="en-GB" smtClean="0"/>
              <a:pPr/>
              <a:t>‹#›</a:t>
            </a:fld>
            <a:endParaRPr lang="en-GB" dirty="0"/>
          </a:p>
        </p:txBody>
      </p:sp>
    </p:spTree>
    <p:extLst>
      <p:ext uri="{BB962C8B-B14F-4D97-AF65-F5344CB8AC3E}">
        <p14:creationId xmlns:p14="http://schemas.microsoft.com/office/powerpoint/2010/main" val="3040974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dirty="0" smtClean="0"/>
              <a:t>Click to edit Master title style</a:t>
            </a:r>
            <a:endParaRPr lang="en-GB"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69DFF8-4842-49FC-A9FE-C307776E6795}" type="datetimeFigureOut">
              <a:rPr lang="en-GB" smtClean="0"/>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150768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71487"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369DFF8-4842-49FC-A9FE-C307776E6795}" type="datetimeFigureOut">
              <a:rPr lang="en-GB" smtClean="0"/>
              <a:t>30/03/2017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60666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369DFF8-4842-49FC-A9FE-C307776E6795}" type="datetimeFigureOut">
              <a:rPr lang="en-GB" smtClean="0"/>
              <a:t>30/03/2017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099054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369DFF8-4842-49FC-A9FE-C307776E6795}" type="datetimeFigureOut">
              <a:rPr lang="en-GB" smtClean="0"/>
              <a:t>30/03/2017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960353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69DFF8-4842-49FC-A9FE-C307776E6795}" type="datetimeFigureOut">
              <a:rPr lang="en-GB" smtClean="0"/>
              <a:t>30/03/2017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772895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69DFF8-4842-49FC-A9FE-C307776E6795}" type="datetimeFigureOut">
              <a:rPr lang="en-GB" smtClean="0"/>
              <a:t>30/03/2017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65415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69DFF8-4842-49FC-A9FE-C307776E6795}" type="datetimeFigureOut">
              <a:rPr lang="en-GB" smtClean="0"/>
              <a:t>30/03/2017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4156263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cs typeface="Arial" panose="020B0604020202020204" pitchFamily="34" charset="0"/>
              </a:defRPr>
            </a:lvl1pPr>
          </a:lstStyle>
          <a:p>
            <a:fld id="{3369DFF8-4842-49FC-A9FE-C307776E6795}" type="datetimeFigureOut">
              <a:rPr lang="en-GB" smtClean="0"/>
              <a:pPr/>
              <a:t>30/03/2017</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latin typeface="Arial" panose="020B0604020202020204" pitchFamily="34" charset="0"/>
                <a:cs typeface="Arial" panose="020B0604020202020204" pitchFamily="34" charset="0"/>
              </a:defRPr>
            </a:lvl1pPr>
          </a:lstStyle>
          <a:p>
            <a:fld id="{424ABDA0-2871-4A2D-9293-572A0DD02A3B}" type="slidenum">
              <a:rPr lang="en-GB" smtClean="0"/>
              <a:pPr/>
              <a:t>‹#›</a:t>
            </a:fld>
            <a:endParaRPr lang="en-GB" dirty="0"/>
          </a:p>
        </p:txBody>
      </p:sp>
    </p:spTree>
    <p:extLst>
      <p:ext uri="{BB962C8B-B14F-4D97-AF65-F5344CB8AC3E}">
        <p14:creationId xmlns:p14="http://schemas.microsoft.com/office/powerpoint/2010/main" val="1697727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spcAft>
                <a:spcPts val="1200"/>
              </a:spcAft>
            </a:pPr>
            <a:r>
              <a:rPr lang="en-GB" sz="3200" dirty="0" smtClean="0"/>
              <a:t>Section </a:t>
            </a:r>
            <a:r>
              <a:rPr lang="en-GB" sz="3200" dirty="0" smtClean="0"/>
              <a:t>2:</a:t>
            </a:r>
            <a:r>
              <a:rPr lang="en-GB" sz="3200" dirty="0" smtClean="0"/>
              <a:t/>
            </a:r>
            <a:br>
              <a:rPr lang="en-GB" sz="3200" dirty="0" smtClean="0"/>
            </a:br>
            <a:r>
              <a:rPr lang="en-GB" sz="1800" dirty="0" smtClean="0"/>
              <a:t> </a:t>
            </a:r>
            <a:r>
              <a:rPr lang="en-GB" dirty="0" smtClean="0"/>
              <a:t/>
            </a:r>
            <a:br>
              <a:rPr lang="en-GB" dirty="0" smtClean="0"/>
            </a:br>
            <a:r>
              <a:rPr lang="en-GB" dirty="0" smtClean="0"/>
              <a:t>Types of longitudinal studies</a:t>
            </a:r>
            <a:endParaRPr lang="en-GB" dirty="0"/>
          </a:p>
        </p:txBody>
      </p:sp>
      <p:sp>
        <p:nvSpPr>
          <p:cNvPr id="3" name="Subtitle 2"/>
          <p:cNvSpPr>
            <a:spLocks noGrp="1"/>
          </p:cNvSpPr>
          <p:nvPr>
            <p:ph type="subTitle" idx="1"/>
          </p:nvPr>
        </p:nvSpPr>
        <p:spPr>
          <a:xfrm>
            <a:off x="1143000" y="4170784"/>
            <a:ext cx="6858000" cy="1087016"/>
          </a:xfrm>
        </p:spPr>
        <p:txBody>
          <a:bodyPr/>
          <a:lstStyle/>
          <a:p>
            <a:r>
              <a:rPr lang="en-GB" b="1" dirty="0" smtClean="0"/>
              <a:t>From the CLOSER Learning Hub</a:t>
            </a:r>
          </a:p>
          <a:p>
            <a:r>
              <a:rPr lang="en-GB" dirty="0" smtClean="0"/>
              <a:t>Module: Introduction to longitudinal studies</a:t>
            </a:r>
          </a:p>
        </p:txBody>
      </p:sp>
    </p:spTree>
    <p:extLst>
      <p:ext uri="{BB962C8B-B14F-4D97-AF65-F5344CB8AC3E}">
        <p14:creationId xmlns:p14="http://schemas.microsoft.com/office/powerpoint/2010/main" val="219300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Panel studies</a:t>
            </a:r>
          </a:p>
        </p:txBody>
      </p:sp>
      <p:sp>
        <p:nvSpPr>
          <p:cNvPr id="3" name="Content Placeholder 2"/>
          <p:cNvSpPr>
            <a:spLocks noGrp="1"/>
          </p:cNvSpPr>
          <p:nvPr>
            <p:ph idx="1"/>
          </p:nvPr>
        </p:nvSpPr>
        <p:spPr/>
        <p:txBody>
          <a:bodyPr/>
          <a:lstStyle/>
          <a:p>
            <a:pPr marL="457200" indent="-457200">
              <a:spcAft>
                <a:spcPts val="1800"/>
              </a:spcAft>
            </a:pPr>
            <a:r>
              <a:rPr lang="en-GB" dirty="0" smtClean="0"/>
              <a:t>Follow </a:t>
            </a:r>
            <a:r>
              <a:rPr lang="en-GB" dirty="0"/>
              <a:t>the same individuals over time and vary considerably in scope and </a:t>
            </a:r>
            <a:r>
              <a:rPr lang="en-GB" dirty="0" smtClean="0"/>
              <a:t>scale</a:t>
            </a:r>
          </a:p>
          <a:p>
            <a:pPr marL="457200" indent="-457200">
              <a:spcAft>
                <a:spcPts val="1800"/>
              </a:spcAft>
            </a:pPr>
            <a:r>
              <a:rPr lang="en-GB" dirty="0" smtClean="0"/>
              <a:t>Household panel studies collect information from the whole household, rather than individuals</a:t>
            </a:r>
          </a:p>
          <a:p>
            <a:pPr marL="457200" indent="-457200">
              <a:spcAft>
                <a:spcPts val="1800"/>
              </a:spcAft>
            </a:pPr>
            <a:r>
              <a:rPr lang="en-GB" dirty="0" smtClean="0"/>
              <a:t>Household panels incorporate new participants as households break-up and reform</a:t>
            </a:r>
            <a:endParaRPr lang="en-GB" dirty="0"/>
          </a:p>
        </p:txBody>
      </p:sp>
    </p:spTree>
    <p:extLst>
      <p:ext uri="{BB962C8B-B14F-4D97-AF65-F5344CB8AC3E}">
        <p14:creationId xmlns:p14="http://schemas.microsoft.com/office/powerpoint/2010/main" val="1448376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Cohort studies</a:t>
            </a:r>
          </a:p>
        </p:txBody>
      </p:sp>
      <p:sp>
        <p:nvSpPr>
          <p:cNvPr id="3" name="Content Placeholder 2"/>
          <p:cNvSpPr>
            <a:spLocks noGrp="1"/>
          </p:cNvSpPr>
          <p:nvPr>
            <p:ph idx="1"/>
          </p:nvPr>
        </p:nvSpPr>
        <p:spPr/>
        <p:txBody>
          <a:bodyPr/>
          <a:lstStyle/>
          <a:p>
            <a:pPr marL="457200" indent="-457200">
              <a:spcAft>
                <a:spcPts val="1800"/>
              </a:spcAft>
            </a:pPr>
            <a:r>
              <a:rPr lang="en-GB" dirty="0" smtClean="0"/>
              <a:t>Follow </a:t>
            </a:r>
            <a:r>
              <a:rPr lang="en-GB" dirty="0"/>
              <a:t>groups of individuals with specific temporal boundaries</a:t>
            </a:r>
          </a:p>
          <a:p>
            <a:pPr marL="457200" indent="-457200">
              <a:spcAft>
                <a:spcPts val="1800"/>
              </a:spcAft>
            </a:pPr>
            <a:r>
              <a:rPr lang="en-GB" dirty="0" smtClean="0"/>
              <a:t>Birth </a:t>
            </a:r>
            <a:r>
              <a:rPr lang="en-GB" dirty="0"/>
              <a:t>cohort studies which follow groups of people born within the same time </a:t>
            </a:r>
            <a:r>
              <a:rPr lang="en-GB" dirty="0" smtClean="0"/>
              <a:t>period</a:t>
            </a:r>
          </a:p>
          <a:p>
            <a:pPr marL="457200" indent="-457200">
              <a:spcAft>
                <a:spcPts val="1800"/>
              </a:spcAft>
            </a:pPr>
            <a:r>
              <a:rPr lang="en-GB" dirty="0" smtClean="0"/>
              <a:t>Cohort </a:t>
            </a:r>
            <a:r>
              <a:rPr lang="en-GB" dirty="0"/>
              <a:t>studies represent a particular cohort of people, rather than the population as a </a:t>
            </a:r>
            <a:r>
              <a:rPr lang="en-GB" dirty="0" smtClean="0"/>
              <a:t>whole</a:t>
            </a:r>
          </a:p>
        </p:txBody>
      </p:sp>
    </p:spTree>
    <p:extLst>
      <p:ext uri="{BB962C8B-B14F-4D97-AF65-F5344CB8AC3E}">
        <p14:creationId xmlns:p14="http://schemas.microsoft.com/office/powerpoint/2010/main" val="1706494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Record linkage studies</a:t>
            </a:r>
          </a:p>
        </p:txBody>
      </p:sp>
      <p:sp>
        <p:nvSpPr>
          <p:cNvPr id="3" name="Content Placeholder 2"/>
          <p:cNvSpPr>
            <a:spLocks noGrp="1"/>
          </p:cNvSpPr>
          <p:nvPr>
            <p:ph idx="1"/>
          </p:nvPr>
        </p:nvSpPr>
        <p:spPr/>
        <p:txBody>
          <a:bodyPr>
            <a:normAutofit/>
          </a:bodyPr>
          <a:lstStyle/>
          <a:p>
            <a:pPr marL="457200" indent="-457200">
              <a:spcAft>
                <a:spcPts val="1800"/>
              </a:spcAft>
            </a:pPr>
            <a:r>
              <a:rPr lang="en-GB" sz="2400" dirty="0" smtClean="0"/>
              <a:t>Conducted </a:t>
            </a:r>
            <a:r>
              <a:rPr lang="en-GB" sz="2400" dirty="0"/>
              <a:t>without personal interviews by linking administrative records (for example, benefit receipts or census records) for the same individuals over </a:t>
            </a:r>
            <a:r>
              <a:rPr lang="en-GB" sz="2400" dirty="0" smtClean="0"/>
              <a:t>time</a:t>
            </a:r>
          </a:p>
          <a:p>
            <a:pPr marL="457200" indent="-457200">
              <a:spcAft>
                <a:spcPts val="1800"/>
              </a:spcAft>
            </a:pPr>
            <a:r>
              <a:rPr lang="en-GB" sz="2400" dirty="0" smtClean="0"/>
              <a:t>Advantages: potentially large sample sizes, less risk of participant drop out or reporting error</a:t>
            </a:r>
          </a:p>
          <a:p>
            <a:pPr marL="457200" indent="-457200">
              <a:spcAft>
                <a:spcPts val="1800"/>
              </a:spcAft>
            </a:pPr>
            <a:r>
              <a:rPr lang="en-GB" sz="2400" dirty="0" smtClean="0"/>
              <a:t>Disadvantages: </a:t>
            </a:r>
            <a:r>
              <a:rPr lang="en-GB" sz="2400" dirty="0"/>
              <a:t>limited by the nature of the records they are based on</a:t>
            </a:r>
            <a:endParaRPr lang="en-GB" sz="2400" dirty="0" smtClean="0"/>
          </a:p>
          <a:p>
            <a:pPr marL="457200" indent="-457200">
              <a:spcAft>
                <a:spcPts val="1800"/>
              </a:spcAft>
            </a:pPr>
            <a:r>
              <a:rPr lang="en-GB" sz="2400" dirty="0" smtClean="0"/>
              <a:t>Example: UK Census Longitudinal Studies</a:t>
            </a:r>
          </a:p>
        </p:txBody>
      </p:sp>
    </p:spTree>
    <p:extLst>
      <p:ext uri="{BB962C8B-B14F-4D97-AF65-F5344CB8AC3E}">
        <p14:creationId xmlns:p14="http://schemas.microsoft.com/office/powerpoint/2010/main" val="1819182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Prospective vs retrospective studies</a:t>
            </a:r>
          </a:p>
        </p:txBody>
      </p:sp>
      <p:sp>
        <p:nvSpPr>
          <p:cNvPr id="3" name="Content Placeholder 2"/>
          <p:cNvSpPr>
            <a:spLocks noGrp="1"/>
          </p:cNvSpPr>
          <p:nvPr>
            <p:ph idx="1"/>
          </p:nvPr>
        </p:nvSpPr>
        <p:spPr/>
        <p:txBody>
          <a:bodyPr>
            <a:normAutofit/>
          </a:bodyPr>
          <a:lstStyle/>
          <a:p>
            <a:pPr marL="0" indent="0">
              <a:spcAft>
                <a:spcPts val="1200"/>
              </a:spcAft>
              <a:buNone/>
            </a:pPr>
            <a:r>
              <a:rPr lang="en-GB" b="1" dirty="0"/>
              <a:t>Prospective </a:t>
            </a:r>
            <a:r>
              <a:rPr lang="en-GB" b="1" dirty="0" smtClean="0"/>
              <a:t>studies</a:t>
            </a:r>
            <a:r>
              <a:rPr lang="en-GB" dirty="0" smtClean="0"/>
              <a:t> collect data </a:t>
            </a:r>
            <a:r>
              <a:rPr lang="en-GB" dirty="0"/>
              <a:t>about </a:t>
            </a:r>
            <a:r>
              <a:rPr lang="en-GB" dirty="0" smtClean="0"/>
              <a:t>their participants </a:t>
            </a:r>
            <a:r>
              <a:rPr lang="en-GB" dirty="0"/>
              <a:t>as their characteristics or circumstances change</a:t>
            </a:r>
            <a:r>
              <a:rPr lang="en-GB" dirty="0" smtClean="0"/>
              <a:t>.</a:t>
            </a:r>
          </a:p>
          <a:p>
            <a:pPr marL="457200" indent="-457200">
              <a:spcAft>
                <a:spcPts val="2400"/>
              </a:spcAft>
            </a:pPr>
            <a:r>
              <a:rPr lang="en-GB" dirty="0" smtClean="0"/>
              <a:t>Example: British birth cohort studies</a:t>
            </a:r>
          </a:p>
          <a:p>
            <a:pPr marL="0" indent="0">
              <a:spcAft>
                <a:spcPts val="1200"/>
              </a:spcAft>
              <a:buNone/>
            </a:pPr>
            <a:r>
              <a:rPr lang="en-GB" b="1" dirty="0" smtClean="0"/>
              <a:t>Retrospective studies </a:t>
            </a:r>
            <a:r>
              <a:rPr lang="en-GB" dirty="0" smtClean="0"/>
              <a:t>collect information about participants’ pasts, either through recall questions or linking historic records.</a:t>
            </a:r>
          </a:p>
          <a:p>
            <a:pPr marL="457200" indent="-457200">
              <a:spcAft>
                <a:spcPts val="1200"/>
              </a:spcAft>
            </a:pPr>
            <a:r>
              <a:rPr lang="en-GB" dirty="0" smtClean="0"/>
              <a:t>Example: Hertfordshire Cohort Study</a:t>
            </a:r>
            <a:endParaRPr lang="en-GB" dirty="0"/>
          </a:p>
        </p:txBody>
      </p:sp>
    </p:spTree>
    <p:extLst>
      <p:ext uri="{BB962C8B-B14F-4D97-AF65-F5344CB8AC3E}">
        <p14:creationId xmlns:p14="http://schemas.microsoft.com/office/powerpoint/2010/main" val="3160560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Longitudinal vs cross-sectional studies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7313715"/>
              </p:ext>
            </p:extLst>
          </p:nvPr>
        </p:nvGraphicFramePr>
        <p:xfrm>
          <a:off x="628650" y="2117558"/>
          <a:ext cx="7886700" cy="4138863"/>
        </p:xfrm>
        <a:graphic>
          <a:graphicData uri="http://schemas.openxmlformats.org/drawingml/2006/table">
            <a:tbl>
              <a:tblPr firstRow="1" firstCol="1" bandRow="1">
                <a:tableStyleId>{5940675A-B579-460E-94D1-54222C63F5DA}</a:tableStyleId>
              </a:tblPr>
              <a:tblGrid>
                <a:gridCol w="3943350"/>
                <a:gridCol w="3943350"/>
              </a:tblGrid>
              <a:tr h="633003">
                <a:tc>
                  <a:txBody>
                    <a:bodyPr/>
                    <a:lstStyle/>
                    <a:p>
                      <a:pPr>
                        <a:spcBef>
                          <a:spcPts val="600"/>
                        </a:spcBef>
                        <a:spcAft>
                          <a:spcPts val="600"/>
                        </a:spcAft>
                      </a:pPr>
                      <a:r>
                        <a:rPr lang="en-GB" sz="2300" b="1" kern="1200" dirty="0">
                          <a:solidFill>
                            <a:schemeClr val="bg1"/>
                          </a:solidFill>
                          <a:effectLst/>
                          <a:latin typeface="Arial" panose="020B0604020202020204" pitchFamily="34" charset="0"/>
                          <a:cs typeface="Arial" panose="020B0604020202020204" pitchFamily="34" charset="0"/>
                        </a:rPr>
                        <a:t>Cross-sectional</a:t>
                      </a:r>
                      <a:endParaRPr lang="en-GB" sz="1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1067" marR="61067" marT="0" marB="0" anchor="ctr">
                    <a:lnL w="9525" cap="flat" cmpd="sng" algn="ctr">
                      <a:solidFill>
                        <a:srgbClr val="00ADEF"/>
                      </a:solidFill>
                      <a:prstDash val="solid"/>
                      <a:round/>
                      <a:headEnd type="none" w="med" len="med"/>
                      <a:tailEnd type="none" w="med" len="med"/>
                    </a:lnL>
                    <a:lnR w="9525" cap="flat" cmpd="sng" algn="ctr">
                      <a:solidFill>
                        <a:srgbClr val="00ADEF"/>
                      </a:solidFill>
                      <a:prstDash val="solid"/>
                      <a:round/>
                      <a:headEnd type="none" w="med" len="med"/>
                      <a:tailEnd type="none" w="med" len="med"/>
                    </a:lnR>
                    <a:lnT w="9525" cap="flat" cmpd="sng" algn="ctr">
                      <a:solidFill>
                        <a:srgbClr val="00ADEF"/>
                      </a:solidFill>
                      <a:prstDash val="solid"/>
                      <a:round/>
                      <a:headEnd type="none" w="med" len="med"/>
                      <a:tailEnd type="none" w="med" len="med"/>
                    </a:lnT>
                    <a:lnB w="9525" cap="flat" cmpd="sng" algn="ctr">
                      <a:solidFill>
                        <a:srgbClr val="00ADEF"/>
                      </a:solidFill>
                      <a:prstDash val="solid"/>
                      <a:round/>
                      <a:headEnd type="none" w="med" len="med"/>
                      <a:tailEnd type="none" w="med" len="med"/>
                    </a:lnB>
                    <a:solidFill>
                      <a:srgbClr val="00ADEF"/>
                    </a:solidFill>
                  </a:tcPr>
                </a:tc>
                <a:tc>
                  <a:txBody>
                    <a:bodyPr/>
                    <a:lstStyle/>
                    <a:p>
                      <a:pPr>
                        <a:spcBef>
                          <a:spcPts val="600"/>
                        </a:spcBef>
                        <a:spcAft>
                          <a:spcPts val="600"/>
                        </a:spcAft>
                      </a:pPr>
                      <a:r>
                        <a:rPr lang="en-GB" sz="2300" b="1" kern="1200" dirty="0">
                          <a:solidFill>
                            <a:schemeClr val="bg1"/>
                          </a:solidFill>
                          <a:effectLst/>
                          <a:latin typeface="Arial" panose="020B0604020202020204" pitchFamily="34" charset="0"/>
                          <a:cs typeface="Arial" panose="020B0604020202020204" pitchFamily="34" charset="0"/>
                        </a:rPr>
                        <a:t>Longitudinal</a:t>
                      </a:r>
                      <a:endParaRPr lang="en-GB" sz="1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1067" marR="61067" marT="0" marB="0" anchor="ctr">
                    <a:lnL w="9525" cap="flat" cmpd="sng" algn="ctr">
                      <a:solidFill>
                        <a:srgbClr val="00ADEF"/>
                      </a:solidFill>
                      <a:prstDash val="solid"/>
                      <a:round/>
                      <a:headEnd type="none" w="med" len="med"/>
                      <a:tailEnd type="none" w="med" len="med"/>
                    </a:lnL>
                    <a:lnR w="9525" cap="flat" cmpd="sng" algn="ctr">
                      <a:solidFill>
                        <a:srgbClr val="00ADEF"/>
                      </a:solidFill>
                      <a:prstDash val="solid"/>
                      <a:round/>
                      <a:headEnd type="none" w="med" len="med"/>
                      <a:tailEnd type="none" w="med" len="med"/>
                    </a:lnR>
                    <a:lnT w="9525" cap="flat" cmpd="sng" algn="ctr">
                      <a:solidFill>
                        <a:srgbClr val="00ADEF"/>
                      </a:solidFill>
                      <a:prstDash val="solid"/>
                      <a:round/>
                      <a:headEnd type="none" w="med" len="med"/>
                      <a:tailEnd type="none" w="med" len="med"/>
                    </a:lnT>
                    <a:lnB w="9525" cap="flat" cmpd="sng" algn="ctr">
                      <a:solidFill>
                        <a:srgbClr val="00ADEF"/>
                      </a:solidFill>
                      <a:prstDash val="solid"/>
                      <a:round/>
                      <a:headEnd type="none" w="med" len="med"/>
                      <a:tailEnd type="none" w="med" len="med"/>
                    </a:lnB>
                    <a:solidFill>
                      <a:srgbClr val="00ADEF"/>
                    </a:solidFill>
                  </a:tcPr>
                </a:tc>
              </a:tr>
              <a:tr h="584310">
                <a:tc>
                  <a:txBody>
                    <a:bodyPr/>
                    <a:lstStyle/>
                    <a:p>
                      <a:pPr>
                        <a:spcBef>
                          <a:spcPts val="600"/>
                        </a:spcBef>
                        <a:spcAft>
                          <a:spcPts val="600"/>
                        </a:spcAft>
                      </a:pPr>
                      <a:r>
                        <a:rPr lang="en-GB" sz="2100" kern="1200" dirty="0">
                          <a:effectLst/>
                          <a:latin typeface="Arial" panose="020B0604020202020204" pitchFamily="34" charset="0"/>
                          <a:cs typeface="Arial" panose="020B0604020202020204" pitchFamily="34" charset="0"/>
                        </a:rPr>
                        <a:t>One point in time</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txBody>
                  <a:tcPr marL="61067" marR="61067" marT="0" marB="0" anchor="ctr">
                    <a:lnL w="9525" cap="flat" cmpd="sng" algn="ctr">
                      <a:solidFill>
                        <a:srgbClr val="00ADEF"/>
                      </a:solidFill>
                      <a:prstDash val="solid"/>
                      <a:round/>
                      <a:headEnd type="none" w="med" len="med"/>
                      <a:tailEnd type="none" w="med" len="med"/>
                    </a:lnL>
                    <a:lnR w="9525" cap="flat" cmpd="sng" algn="ctr">
                      <a:solidFill>
                        <a:srgbClr val="00ADEF"/>
                      </a:solidFill>
                      <a:prstDash val="solid"/>
                      <a:round/>
                      <a:headEnd type="none" w="med" len="med"/>
                      <a:tailEnd type="none" w="med" len="med"/>
                    </a:lnR>
                    <a:lnT w="9525" cap="flat" cmpd="sng" algn="ctr">
                      <a:solidFill>
                        <a:srgbClr val="00ADEF"/>
                      </a:solidFill>
                      <a:prstDash val="solid"/>
                      <a:round/>
                      <a:headEnd type="none" w="med" len="med"/>
                      <a:tailEnd type="none" w="med" len="med"/>
                    </a:lnT>
                    <a:lnB w="9525" cap="flat" cmpd="sng" algn="ctr">
                      <a:solidFill>
                        <a:srgbClr val="00ADEF"/>
                      </a:solidFill>
                      <a:prstDash val="solid"/>
                      <a:round/>
                      <a:headEnd type="none" w="med" len="med"/>
                      <a:tailEnd type="none" w="med" len="med"/>
                    </a:lnB>
                  </a:tcPr>
                </a:tc>
                <a:tc>
                  <a:txBody>
                    <a:bodyPr/>
                    <a:lstStyle/>
                    <a:p>
                      <a:pPr>
                        <a:spcBef>
                          <a:spcPts val="600"/>
                        </a:spcBef>
                        <a:spcAft>
                          <a:spcPts val="600"/>
                        </a:spcAft>
                      </a:pPr>
                      <a:r>
                        <a:rPr lang="en-GB" sz="2100" kern="1200">
                          <a:effectLst/>
                          <a:latin typeface="Arial" panose="020B0604020202020204" pitchFamily="34" charset="0"/>
                          <a:cs typeface="Arial" panose="020B0604020202020204" pitchFamily="34" charset="0"/>
                        </a:rPr>
                        <a:t>Several points in time</a:t>
                      </a:r>
                      <a:endParaRPr lang="en-GB" sz="1000">
                        <a:effectLst/>
                        <a:latin typeface="Arial" panose="020B0604020202020204" pitchFamily="34" charset="0"/>
                        <a:ea typeface="Times New Roman" panose="02020603050405020304" pitchFamily="18" charset="0"/>
                        <a:cs typeface="Arial" panose="020B0604020202020204" pitchFamily="34" charset="0"/>
                      </a:endParaRPr>
                    </a:p>
                  </a:txBody>
                  <a:tcPr marL="61067" marR="61067" marT="0" marB="0" anchor="ctr">
                    <a:lnL w="9525" cap="flat" cmpd="sng" algn="ctr">
                      <a:solidFill>
                        <a:srgbClr val="00ADEF"/>
                      </a:solidFill>
                      <a:prstDash val="solid"/>
                      <a:round/>
                      <a:headEnd type="none" w="med" len="med"/>
                      <a:tailEnd type="none" w="med" len="med"/>
                    </a:lnL>
                    <a:lnR w="9525" cap="flat" cmpd="sng" algn="ctr">
                      <a:solidFill>
                        <a:srgbClr val="00ADEF"/>
                      </a:solidFill>
                      <a:prstDash val="solid"/>
                      <a:round/>
                      <a:headEnd type="none" w="med" len="med"/>
                      <a:tailEnd type="none" w="med" len="med"/>
                    </a:lnR>
                    <a:lnT w="9525" cap="flat" cmpd="sng" algn="ctr">
                      <a:solidFill>
                        <a:srgbClr val="00ADEF"/>
                      </a:solidFill>
                      <a:prstDash val="solid"/>
                      <a:round/>
                      <a:headEnd type="none" w="med" len="med"/>
                      <a:tailEnd type="none" w="med" len="med"/>
                    </a:lnT>
                    <a:lnB w="9525" cap="flat" cmpd="sng" algn="ctr">
                      <a:solidFill>
                        <a:srgbClr val="00ADEF"/>
                      </a:solidFill>
                      <a:prstDash val="solid"/>
                      <a:round/>
                      <a:headEnd type="none" w="med" len="med"/>
                      <a:tailEnd type="none" w="med" len="med"/>
                    </a:lnB>
                  </a:tcPr>
                </a:tc>
              </a:tr>
              <a:tr h="584310">
                <a:tc>
                  <a:txBody>
                    <a:bodyPr/>
                    <a:lstStyle/>
                    <a:p>
                      <a:pPr>
                        <a:spcBef>
                          <a:spcPts val="600"/>
                        </a:spcBef>
                        <a:spcAft>
                          <a:spcPts val="600"/>
                        </a:spcAft>
                      </a:pPr>
                      <a:r>
                        <a:rPr lang="en-GB" sz="2100" kern="1200" dirty="0">
                          <a:effectLst/>
                          <a:latin typeface="Arial" panose="020B0604020202020204" pitchFamily="34" charset="0"/>
                          <a:cs typeface="Arial" panose="020B0604020202020204" pitchFamily="34" charset="0"/>
                        </a:rPr>
                        <a:t>Different samples</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txBody>
                  <a:tcPr marL="61067" marR="61067" marT="0" marB="0" anchor="ctr">
                    <a:lnL w="9525" cap="flat" cmpd="sng" algn="ctr">
                      <a:solidFill>
                        <a:srgbClr val="00ADEF"/>
                      </a:solidFill>
                      <a:prstDash val="solid"/>
                      <a:round/>
                      <a:headEnd type="none" w="med" len="med"/>
                      <a:tailEnd type="none" w="med" len="med"/>
                    </a:lnL>
                    <a:lnR w="9525" cap="flat" cmpd="sng" algn="ctr">
                      <a:solidFill>
                        <a:srgbClr val="00ADEF"/>
                      </a:solidFill>
                      <a:prstDash val="solid"/>
                      <a:round/>
                      <a:headEnd type="none" w="med" len="med"/>
                      <a:tailEnd type="none" w="med" len="med"/>
                    </a:lnR>
                    <a:lnT w="9525" cap="flat" cmpd="sng" algn="ctr">
                      <a:solidFill>
                        <a:srgbClr val="00ADEF"/>
                      </a:solidFill>
                      <a:prstDash val="solid"/>
                      <a:round/>
                      <a:headEnd type="none" w="med" len="med"/>
                      <a:tailEnd type="none" w="med" len="med"/>
                    </a:lnT>
                    <a:lnB w="9525" cap="flat" cmpd="sng" algn="ctr">
                      <a:solidFill>
                        <a:srgbClr val="00ADEF"/>
                      </a:solidFill>
                      <a:prstDash val="solid"/>
                      <a:round/>
                      <a:headEnd type="none" w="med" len="med"/>
                      <a:tailEnd type="none" w="med" len="med"/>
                    </a:lnB>
                  </a:tcPr>
                </a:tc>
                <a:tc>
                  <a:txBody>
                    <a:bodyPr/>
                    <a:lstStyle/>
                    <a:p>
                      <a:pPr>
                        <a:spcBef>
                          <a:spcPts val="600"/>
                        </a:spcBef>
                        <a:spcAft>
                          <a:spcPts val="600"/>
                        </a:spcAft>
                      </a:pPr>
                      <a:r>
                        <a:rPr lang="en-GB" sz="2100" kern="1200" dirty="0">
                          <a:effectLst/>
                          <a:latin typeface="Arial" panose="020B0604020202020204" pitchFamily="34" charset="0"/>
                          <a:cs typeface="Arial" panose="020B0604020202020204" pitchFamily="34" charset="0"/>
                        </a:rPr>
                        <a:t>Same sample</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txBody>
                  <a:tcPr marL="61067" marR="61067" marT="0" marB="0" anchor="ctr">
                    <a:lnL w="9525" cap="flat" cmpd="sng" algn="ctr">
                      <a:solidFill>
                        <a:srgbClr val="00ADEF"/>
                      </a:solidFill>
                      <a:prstDash val="solid"/>
                      <a:round/>
                      <a:headEnd type="none" w="med" len="med"/>
                      <a:tailEnd type="none" w="med" len="med"/>
                    </a:lnL>
                    <a:lnR w="9525" cap="flat" cmpd="sng" algn="ctr">
                      <a:solidFill>
                        <a:srgbClr val="00ADEF"/>
                      </a:solidFill>
                      <a:prstDash val="solid"/>
                      <a:round/>
                      <a:headEnd type="none" w="med" len="med"/>
                      <a:tailEnd type="none" w="med" len="med"/>
                    </a:lnR>
                    <a:lnT w="9525" cap="flat" cmpd="sng" algn="ctr">
                      <a:solidFill>
                        <a:srgbClr val="00ADEF"/>
                      </a:solidFill>
                      <a:prstDash val="solid"/>
                      <a:round/>
                      <a:headEnd type="none" w="med" len="med"/>
                      <a:tailEnd type="none" w="med" len="med"/>
                    </a:lnT>
                    <a:lnB w="9525" cap="flat" cmpd="sng" algn="ctr">
                      <a:solidFill>
                        <a:srgbClr val="00ADEF"/>
                      </a:solidFill>
                      <a:prstDash val="solid"/>
                      <a:round/>
                      <a:headEnd type="none" w="med" len="med"/>
                      <a:tailEnd type="none" w="med" len="med"/>
                    </a:lnB>
                  </a:tcPr>
                </a:tc>
              </a:tr>
              <a:tr h="1168620">
                <a:tc>
                  <a:txBody>
                    <a:bodyPr/>
                    <a:lstStyle/>
                    <a:p>
                      <a:pPr>
                        <a:spcBef>
                          <a:spcPts val="600"/>
                        </a:spcBef>
                        <a:spcAft>
                          <a:spcPts val="600"/>
                        </a:spcAft>
                      </a:pPr>
                      <a:r>
                        <a:rPr lang="en-GB" sz="2100" kern="1200" dirty="0">
                          <a:effectLst/>
                          <a:latin typeface="Arial" panose="020B0604020202020204" pitchFamily="34" charset="0"/>
                          <a:cs typeface="Arial" panose="020B0604020202020204" pitchFamily="34" charset="0"/>
                        </a:rPr>
                        <a:t>Snapshot of a given point in time, change at a societal level</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txBody>
                  <a:tcPr marL="61067" marR="61067" marT="0" marB="0" anchor="ctr">
                    <a:lnL w="9525" cap="flat" cmpd="sng" algn="ctr">
                      <a:solidFill>
                        <a:srgbClr val="00ADEF"/>
                      </a:solidFill>
                      <a:prstDash val="solid"/>
                      <a:round/>
                      <a:headEnd type="none" w="med" len="med"/>
                      <a:tailEnd type="none" w="med" len="med"/>
                    </a:lnL>
                    <a:lnR w="9525" cap="flat" cmpd="sng" algn="ctr">
                      <a:solidFill>
                        <a:srgbClr val="00ADEF"/>
                      </a:solidFill>
                      <a:prstDash val="solid"/>
                      <a:round/>
                      <a:headEnd type="none" w="med" len="med"/>
                      <a:tailEnd type="none" w="med" len="med"/>
                    </a:lnR>
                    <a:lnT w="9525" cap="flat" cmpd="sng" algn="ctr">
                      <a:solidFill>
                        <a:srgbClr val="00ADEF"/>
                      </a:solidFill>
                      <a:prstDash val="solid"/>
                      <a:round/>
                      <a:headEnd type="none" w="med" len="med"/>
                      <a:tailEnd type="none" w="med" len="med"/>
                    </a:lnT>
                    <a:lnB w="9525" cap="flat" cmpd="sng" algn="ctr">
                      <a:solidFill>
                        <a:srgbClr val="00ADEF"/>
                      </a:solidFill>
                      <a:prstDash val="solid"/>
                      <a:round/>
                      <a:headEnd type="none" w="med" len="med"/>
                      <a:tailEnd type="none" w="med" len="med"/>
                    </a:lnB>
                  </a:tcPr>
                </a:tc>
                <a:tc>
                  <a:txBody>
                    <a:bodyPr/>
                    <a:lstStyle/>
                    <a:p>
                      <a:pPr>
                        <a:spcBef>
                          <a:spcPts val="600"/>
                        </a:spcBef>
                        <a:spcAft>
                          <a:spcPts val="600"/>
                        </a:spcAft>
                      </a:pPr>
                      <a:r>
                        <a:rPr lang="en-GB" sz="2100" kern="1200" dirty="0">
                          <a:effectLst/>
                          <a:latin typeface="Arial" panose="020B0604020202020204" pitchFamily="34" charset="0"/>
                          <a:cs typeface="Arial" panose="020B0604020202020204" pitchFamily="34" charset="0"/>
                        </a:rPr>
                        <a:t>Change at the individual level</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txBody>
                  <a:tcPr marL="61067" marR="61067" marT="0" marB="0" anchor="ctr">
                    <a:lnL w="9525" cap="flat" cmpd="sng" algn="ctr">
                      <a:solidFill>
                        <a:srgbClr val="00ADEF"/>
                      </a:solidFill>
                      <a:prstDash val="solid"/>
                      <a:round/>
                      <a:headEnd type="none" w="med" len="med"/>
                      <a:tailEnd type="none" w="med" len="med"/>
                    </a:lnL>
                    <a:lnR w="9525" cap="flat" cmpd="sng" algn="ctr">
                      <a:solidFill>
                        <a:srgbClr val="00ADEF"/>
                      </a:solidFill>
                      <a:prstDash val="solid"/>
                      <a:round/>
                      <a:headEnd type="none" w="med" len="med"/>
                      <a:tailEnd type="none" w="med" len="med"/>
                    </a:lnR>
                    <a:lnT w="9525" cap="flat" cmpd="sng" algn="ctr">
                      <a:solidFill>
                        <a:srgbClr val="00ADEF"/>
                      </a:solidFill>
                      <a:prstDash val="solid"/>
                      <a:round/>
                      <a:headEnd type="none" w="med" len="med"/>
                      <a:tailEnd type="none" w="med" len="med"/>
                    </a:lnT>
                    <a:lnB w="9525" cap="flat" cmpd="sng" algn="ctr">
                      <a:solidFill>
                        <a:srgbClr val="00ADEF"/>
                      </a:solidFill>
                      <a:prstDash val="solid"/>
                      <a:round/>
                      <a:headEnd type="none" w="med" len="med"/>
                      <a:tailEnd type="none" w="med" len="med"/>
                    </a:lnB>
                  </a:tcPr>
                </a:tc>
              </a:tr>
              <a:tr h="1168620">
                <a:tc>
                  <a:txBody>
                    <a:bodyPr/>
                    <a:lstStyle/>
                    <a:p>
                      <a:pPr>
                        <a:spcBef>
                          <a:spcPts val="600"/>
                        </a:spcBef>
                        <a:spcAft>
                          <a:spcPts val="600"/>
                        </a:spcAft>
                      </a:pPr>
                      <a:r>
                        <a:rPr lang="en-GB" sz="2100" kern="1200">
                          <a:effectLst/>
                          <a:latin typeface="Arial" panose="020B0604020202020204" pitchFamily="34" charset="0"/>
                          <a:cs typeface="Arial" panose="020B0604020202020204" pitchFamily="34" charset="0"/>
                        </a:rPr>
                        <a:t>Ex. British Social Attitudes Survey, Labour Force Survey</a:t>
                      </a:r>
                      <a:endParaRPr lang="en-GB" sz="1000">
                        <a:effectLst/>
                        <a:latin typeface="Arial" panose="020B0604020202020204" pitchFamily="34" charset="0"/>
                        <a:ea typeface="Times New Roman" panose="02020603050405020304" pitchFamily="18" charset="0"/>
                        <a:cs typeface="Arial" panose="020B0604020202020204" pitchFamily="34" charset="0"/>
                      </a:endParaRPr>
                    </a:p>
                  </a:txBody>
                  <a:tcPr marL="61067" marR="61067" marT="0" marB="0" anchor="ctr">
                    <a:lnL w="9525" cap="flat" cmpd="sng" algn="ctr">
                      <a:solidFill>
                        <a:srgbClr val="00ADEF"/>
                      </a:solidFill>
                      <a:prstDash val="solid"/>
                      <a:round/>
                      <a:headEnd type="none" w="med" len="med"/>
                      <a:tailEnd type="none" w="med" len="med"/>
                    </a:lnL>
                    <a:lnR w="9525" cap="flat" cmpd="sng" algn="ctr">
                      <a:solidFill>
                        <a:srgbClr val="00ADEF"/>
                      </a:solidFill>
                      <a:prstDash val="solid"/>
                      <a:round/>
                      <a:headEnd type="none" w="med" len="med"/>
                      <a:tailEnd type="none" w="med" len="med"/>
                    </a:lnR>
                    <a:lnT w="9525" cap="flat" cmpd="sng" algn="ctr">
                      <a:solidFill>
                        <a:srgbClr val="00ADEF"/>
                      </a:solidFill>
                      <a:prstDash val="solid"/>
                      <a:round/>
                      <a:headEnd type="none" w="med" len="med"/>
                      <a:tailEnd type="none" w="med" len="med"/>
                    </a:lnT>
                    <a:lnB w="9525" cap="flat" cmpd="sng" algn="ctr">
                      <a:solidFill>
                        <a:srgbClr val="00ADEF"/>
                      </a:solidFill>
                      <a:prstDash val="solid"/>
                      <a:round/>
                      <a:headEnd type="none" w="med" len="med"/>
                      <a:tailEnd type="none" w="med" len="med"/>
                    </a:lnB>
                  </a:tcPr>
                </a:tc>
                <a:tc>
                  <a:txBody>
                    <a:bodyPr/>
                    <a:lstStyle/>
                    <a:p>
                      <a:pPr>
                        <a:spcBef>
                          <a:spcPts val="600"/>
                        </a:spcBef>
                        <a:spcAft>
                          <a:spcPts val="600"/>
                        </a:spcAft>
                      </a:pPr>
                      <a:r>
                        <a:rPr lang="en-GB" sz="2100" kern="1200" dirty="0">
                          <a:effectLst/>
                          <a:latin typeface="Arial" panose="020B0604020202020204" pitchFamily="34" charset="0"/>
                          <a:cs typeface="Arial" panose="020B0604020202020204" pitchFamily="34" charset="0"/>
                        </a:rPr>
                        <a:t>Ex. British Birth Cohort Studies, Understanding Society</a:t>
                      </a:r>
                      <a:endParaRPr lang="en-GB" sz="1000" dirty="0">
                        <a:effectLst/>
                        <a:latin typeface="Arial" panose="020B0604020202020204" pitchFamily="34" charset="0"/>
                        <a:ea typeface="Times New Roman" panose="02020603050405020304" pitchFamily="18" charset="0"/>
                        <a:cs typeface="Arial" panose="020B0604020202020204" pitchFamily="34" charset="0"/>
                      </a:endParaRPr>
                    </a:p>
                  </a:txBody>
                  <a:tcPr marL="61067" marR="61067" marT="0" marB="0" anchor="ctr">
                    <a:lnL w="9525" cap="flat" cmpd="sng" algn="ctr">
                      <a:solidFill>
                        <a:srgbClr val="00ADEF"/>
                      </a:solidFill>
                      <a:prstDash val="solid"/>
                      <a:round/>
                      <a:headEnd type="none" w="med" len="med"/>
                      <a:tailEnd type="none" w="med" len="med"/>
                    </a:lnL>
                    <a:lnR w="9525" cap="flat" cmpd="sng" algn="ctr">
                      <a:solidFill>
                        <a:srgbClr val="00ADEF"/>
                      </a:solidFill>
                      <a:prstDash val="solid"/>
                      <a:round/>
                      <a:headEnd type="none" w="med" len="med"/>
                      <a:tailEnd type="none" w="med" len="med"/>
                    </a:lnR>
                    <a:lnT w="9525" cap="flat" cmpd="sng" algn="ctr">
                      <a:solidFill>
                        <a:srgbClr val="00ADEF"/>
                      </a:solidFill>
                      <a:prstDash val="solid"/>
                      <a:round/>
                      <a:headEnd type="none" w="med" len="med"/>
                      <a:tailEnd type="none" w="med" len="med"/>
                    </a:lnT>
                    <a:lnB w="9525" cap="flat" cmpd="sng" algn="ctr">
                      <a:solidFill>
                        <a:srgbClr val="00ADEF"/>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847764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1473</Words>
  <Application>Microsoft Office PowerPoint</Application>
  <PresentationFormat>On-screen Show (4:3)</PresentationFormat>
  <Paragraphs>71</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Section 2:   Types of longitudinal studies</vt:lpstr>
      <vt:lpstr>Panel studies</vt:lpstr>
      <vt:lpstr>Cohort studies</vt:lpstr>
      <vt:lpstr>Record linkage studies</vt:lpstr>
      <vt:lpstr>Prospective vs retrospective studies</vt:lpstr>
      <vt:lpstr>Longitudinal vs cross-sectional studies</vt:lpstr>
    </vt:vector>
  </TitlesOfParts>
  <Company>IOE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longitudinal studies and how do they work?</dc:title>
  <dc:creator>Meghan Rainsberry</dc:creator>
  <cp:lastModifiedBy>Meghan Rainsberry</cp:lastModifiedBy>
  <cp:revision>17</cp:revision>
  <dcterms:created xsi:type="dcterms:W3CDTF">2017-03-30T10:29:55Z</dcterms:created>
  <dcterms:modified xsi:type="dcterms:W3CDTF">2017-03-30T15:40:16Z</dcterms:modified>
</cp:coreProperties>
</file>