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8" r:id="rId4"/>
    <p:sldId id="259" r:id="rId5"/>
    <p:sldId id="261" r:id="rId6"/>
    <p:sldId id="260"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AD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10" autoAdjust="0"/>
    <p:restoredTop sz="57799" autoAdjust="0"/>
  </p:normalViewPr>
  <p:slideViewPr>
    <p:cSldViewPr snapToGrid="0">
      <p:cViewPr varScale="1">
        <p:scale>
          <a:sx n="48" d="100"/>
          <a:sy n="48" d="100"/>
        </p:scale>
        <p:origin x="2184" y="48"/>
      </p:cViewPr>
      <p:guideLst/>
    </p:cSldViewPr>
  </p:slideViewPr>
  <p:outlineViewPr>
    <p:cViewPr>
      <p:scale>
        <a:sx n="33" d="100"/>
        <a:sy n="33" d="100"/>
      </p:scale>
      <p:origin x="0" y="0"/>
    </p:cViewPr>
  </p:outlineViewPr>
  <p:notesTextViewPr>
    <p:cViewPr>
      <p:scale>
        <a:sx n="1" d="1"/>
        <a:sy n="1" d="1"/>
      </p:scale>
      <p:origin x="0" y="-2203"/>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A20DCBB-2605-4D71-B6A3-99E88DE67C2A}" type="datetimeFigureOut">
              <a:rPr lang="en-GB" smtClean="0"/>
              <a:t>30/03/2017</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FAB84B9-CC1C-48AC-AA49-0097F455972E}" type="slidenum">
              <a:rPr lang="en-GB" smtClean="0"/>
              <a:t>‹#›</a:t>
            </a:fld>
            <a:endParaRPr lang="en-GB"/>
          </a:p>
        </p:txBody>
      </p:sp>
    </p:spTree>
    <p:extLst>
      <p:ext uri="{BB962C8B-B14F-4D97-AF65-F5344CB8AC3E}">
        <p14:creationId xmlns:p14="http://schemas.microsoft.com/office/powerpoint/2010/main" val="33557667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Each time the studies collect new information about their participants’ lives, they are adding rich new data to what is already known about them. This design allows researchers to uncover important things like:</a:t>
            </a:r>
          </a:p>
          <a:p>
            <a:endParaRPr lang="en-GB" dirty="0" smtClean="0"/>
          </a:p>
          <a:p>
            <a:pPr marL="171450" indent="-171450">
              <a:buFont typeface="Arial" panose="020B0604020202020204" pitchFamily="34" charset="0"/>
              <a:buChar char="•"/>
            </a:pPr>
            <a:r>
              <a:rPr lang="en-GB" dirty="0" smtClean="0"/>
              <a:t>how key life transitions (such as marriage or divorce, leaving school, or entering or retiring from the labour market) change the course of a person’s life</a:t>
            </a:r>
          </a:p>
          <a:p>
            <a:pPr marL="171450" indent="-171450">
              <a:buFont typeface="Arial" panose="020B0604020202020204" pitchFamily="34" charset="0"/>
              <a:buChar char="•"/>
            </a:pPr>
            <a:r>
              <a:rPr lang="en-GB" dirty="0" smtClean="0"/>
              <a:t>how patterns of behaviour change as people get older (such as taking up smoking or doing more exercise)</a:t>
            </a:r>
          </a:p>
          <a:p>
            <a:pPr marL="171450" indent="-171450">
              <a:buFont typeface="Arial" panose="020B0604020202020204" pitchFamily="34" charset="0"/>
              <a:buChar char="•"/>
            </a:pPr>
            <a:r>
              <a:rPr lang="en-GB" dirty="0" smtClean="0"/>
              <a:t>how earlier life circumstances affect later life (for example, how experiencing adversity in childhood affects health in old age)</a:t>
            </a:r>
          </a:p>
          <a:p>
            <a:pPr marL="171450" indent="-171450">
              <a:buFont typeface="Arial" panose="020B0604020202020204" pitchFamily="34" charset="0"/>
              <a:buChar char="•"/>
            </a:pPr>
            <a:r>
              <a:rPr lang="en-GB" dirty="0" smtClean="0"/>
              <a:t>how different areas of our lives are linked, such as health, wealth, family, parenting, education, employment and social attitudes, and how those relationships change over time</a:t>
            </a:r>
          </a:p>
          <a:p>
            <a:pPr marL="171450" indent="-171450">
              <a:buFont typeface="Arial" panose="020B0604020202020204" pitchFamily="34" charset="0"/>
              <a:buChar char="•"/>
            </a:pPr>
            <a:r>
              <a:rPr lang="en-GB" dirty="0" smtClean="0"/>
              <a:t>how different aspects of life vary for different people throughout their lives.</a:t>
            </a:r>
          </a:p>
          <a:p>
            <a:endParaRPr lang="en-GB" dirty="0"/>
          </a:p>
        </p:txBody>
      </p:sp>
      <p:sp>
        <p:nvSpPr>
          <p:cNvPr id="4" name="Slide Number Placeholder 3"/>
          <p:cNvSpPr>
            <a:spLocks noGrp="1"/>
          </p:cNvSpPr>
          <p:nvPr>
            <p:ph type="sldNum" sz="quarter" idx="10"/>
          </p:nvPr>
        </p:nvSpPr>
        <p:spPr/>
        <p:txBody>
          <a:bodyPr/>
          <a:lstStyle/>
          <a:p>
            <a:fld id="{CFAB84B9-CC1C-48AC-AA49-0097F455972E}" type="slidenum">
              <a:rPr lang="en-GB" smtClean="0"/>
              <a:t>2</a:t>
            </a:fld>
            <a:endParaRPr lang="en-GB"/>
          </a:p>
        </p:txBody>
      </p:sp>
    </p:spTree>
    <p:extLst>
      <p:ext uri="{BB962C8B-B14F-4D97-AF65-F5344CB8AC3E}">
        <p14:creationId xmlns:p14="http://schemas.microsoft.com/office/powerpoint/2010/main" val="3706702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Researchers from different disciplines use longitudinal data for different purposes. Here are some examples of the kinds of questions different disciplines might try and answer using longitudinal data.</a:t>
            </a:r>
          </a:p>
          <a:p>
            <a:endParaRPr lang="en-GB" dirty="0" smtClean="0"/>
          </a:p>
          <a:p>
            <a:pPr marL="171450" indent="-171450">
              <a:buFont typeface="Arial" panose="020B0604020202020204" pitchFamily="34" charset="0"/>
              <a:buChar char="•"/>
            </a:pPr>
            <a:r>
              <a:rPr lang="en-GB" dirty="0" smtClean="0"/>
              <a:t>Economics: What is the effect of education and training on earnings in later life?</a:t>
            </a:r>
          </a:p>
          <a:p>
            <a:pPr marL="171450" indent="-171450">
              <a:buFont typeface="Arial" panose="020B0604020202020204" pitchFamily="34" charset="0"/>
              <a:buChar char="•"/>
            </a:pPr>
            <a:r>
              <a:rPr lang="en-GB" dirty="0" smtClean="0"/>
              <a:t>Geography: How well do immigrants entering the UK assimilate into local labour markets?</a:t>
            </a:r>
          </a:p>
          <a:p>
            <a:pPr marL="171450" indent="-171450">
              <a:buFont typeface="Arial" panose="020B0604020202020204" pitchFamily="34" charset="0"/>
              <a:buChar char="•"/>
            </a:pPr>
            <a:r>
              <a:rPr lang="en-GB" dirty="0" smtClean="0"/>
              <a:t>Political Sciences: What is the impact of cognitive ability and personality on voter turnout?</a:t>
            </a:r>
          </a:p>
          <a:p>
            <a:pPr marL="171450" indent="-171450">
              <a:buFont typeface="Arial" panose="020B0604020202020204" pitchFamily="34" charset="0"/>
              <a:buChar char="•"/>
            </a:pPr>
            <a:r>
              <a:rPr lang="en-GB" dirty="0" smtClean="0"/>
              <a:t>Sociology: What is the relationship between a child’s family background, and how well they do at school?</a:t>
            </a:r>
            <a:endParaRPr lang="en-GB" dirty="0"/>
          </a:p>
        </p:txBody>
      </p:sp>
      <p:sp>
        <p:nvSpPr>
          <p:cNvPr id="4" name="Slide Number Placeholder 3"/>
          <p:cNvSpPr>
            <a:spLocks noGrp="1"/>
          </p:cNvSpPr>
          <p:nvPr>
            <p:ph type="sldNum" sz="quarter" idx="10"/>
          </p:nvPr>
        </p:nvSpPr>
        <p:spPr/>
        <p:txBody>
          <a:bodyPr/>
          <a:lstStyle/>
          <a:p>
            <a:fld id="{CFAB84B9-CC1C-48AC-AA49-0097F455972E}" type="slidenum">
              <a:rPr lang="en-GB" smtClean="0"/>
              <a:t>3</a:t>
            </a:fld>
            <a:endParaRPr lang="en-GB"/>
          </a:p>
        </p:txBody>
      </p:sp>
    </p:spTree>
    <p:extLst>
      <p:ext uri="{BB962C8B-B14F-4D97-AF65-F5344CB8AC3E}">
        <p14:creationId xmlns:p14="http://schemas.microsoft.com/office/powerpoint/2010/main" val="34634838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Researchers from different disciplines use longitudinal data for different purposes. Here are some examples of the kinds of questions different disciplines might try and answer using longitudinal data.</a:t>
            </a:r>
          </a:p>
          <a:p>
            <a:endParaRPr lang="en-GB" dirty="0" smtClean="0"/>
          </a:p>
          <a:p>
            <a:pPr marL="171450" indent="-171450">
              <a:buFont typeface="Arial" panose="020B0604020202020204" pitchFamily="34" charset="0"/>
              <a:buChar char="•"/>
            </a:pPr>
            <a:r>
              <a:rPr lang="en-GB" dirty="0" smtClean="0"/>
              <a:t>Genetics: What is the relationship between a particular genetic variant, smoking behaviour and the risk of a person developing lung cancer?</a:t>
            </a:r>
          </a:p>
          <a:p>
            <a:pPr marL="171450" indent="-171450">
              <a:buFont typeface="Arial" panose="020B0604020202020204" pitchFamily="34" charset="0"/>
              <a:buChar char="•"/>
            </a:pPr>
            <a:r>
              <a:rPr lang="en-GB" dirty="0" smtClean="0"/>
              <a:t>Health: How does the consumption of specific foods and drinks relate to excess weight gain among children?</a:t>
            </a:r>
          </a:p>
          <a:p>
            <a:pPr marL="171450" indent="-171450">
              <a:buFont typeface="Arial" panose="020B0604020202020204" pitchFamily="34" charset="0"/>
              <a:buChar char="•"/>
            </a:pPr>
            <a:r>
              <a:rPr lang="en-GB" dirty="0" smtClean="0"/>
              <a:t>Psychology: How much does bullying increase the risk of depression and self-harm in adolescence?</a:t>
            </a:r>
          </a:p>
          <a:p>
            <a:endParaRPr lang="en-GB" dirty="0" smtClean="0"/>
          </a:p>
        </p:txBody>
      </p:sp>
      <p:sp>
        <p:nvSpPr>
          <p:cNvPr id="4" name="Slide Number Placeholder 3"/>
          <p:cNvSpPr>
            <a:spLocks noGrp="1"/>
          </p:cNvSpPr>
          <p:nvPr>
            <p:ph type="sldNum" sz="quarter" idx="10"/>
          </p:nvPr>
        </p:nvSpPr>
        <p:spPr/>
        <p:txBody>
          <a:bodyPr/>
          <a:lstStyle/>
          <a:p>
            <a:fld id="{CFAB84B9-CC1C-48AC-AA49-0097F455972E}" type="slidenum">
              <a:rPr lang="en-GB" smtClean="0"/>
              <a:t>4</a:t>
            </a:fld>
            <a:endParaRPr lang="en-GB"/>
          </a:p>
        </p:txBody>
      </p:sp>
    </p:spTree>
    <p:extLst>
      <p:ext uri="{BB962C8B-B14F-4D97-AF65-F5344CB8AC3E}">
        <p14:creationId xmlns:p14="http://schemas.microsoft.com/office/powerpoint/2010/main" val="6661684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smtClean="0"/>
              <a:t>Longitudinal studies have a number of particular advantages in terms of the quantity or quality of the data that they collect:</a:t>
            </a:r>
          </a:p>
          <a:p>
            <a:endParaRPr lang="en-GB" dirty="0" smtClean="0"/>
          </a:p>
          <a:p>
            <a:r>
              <a:rPr lang="en-GB" dirty="0" smtClean="0"/>
              <a:t>Detail over the life course. The value of longitudinal studies increases as each sweep builds on what is already known about the study participants. This means that on many topics, longitudinal studies typically contain far more detailed information than could be collected through a one-off survey. For example, many studies collect a detailed array of information about study participants’ education, work histories and health conditions.</a:t>
            </a:r>
          </a:p>
          <a:p>
            <a:endParaRPr lang="en-GB" dirty="0" smtClean="0"/>
          </a:p>
          <a:p>
            <a:r>
              <a:rPr lang="en-GB" dirty="0" smtClean="0"/>
              <a:t>Establishing the order in which events occur. Longitudinal data collection allows researchers to build up a more accurate and reliably ordered account of the key events and experiences in study participants’ lives. As we’ll see below, understanding the order in which events occur is important in assessing causation.</a:t>
            </a:r>
          </a:p>
          <a:p>
            <a:endParaRPr lang="en-GB" dirty="0" smtClean="0"/>
          </a:p>
          <a:p>
            <a:r>
              <a:rPr lang="en-GB" dirty="0" smtClean="0"/>
              <a:t>Reducing recall bias. Longitudinal studies help reduce the impact of recall error or bias, which occurs when people forget or misremember events when asked about them later. In longitudinal studies, participants provide information about their current circumstances, or are asked to remember events over only a short period of time (that is, since the time of the last sweep).</a:t>
            </a:r>
          </a:p>
        </p:txBody>
      </p:sp>
      <p:sp>
        <p:nvSpPr>
          <p:cNvPr id="4" name="Slide Number Placeholder 3"/>
          <p:cNvSpPr>
            <a:spLocks noGrp="1"/>
          </p:cNvSpPr>
          <p:nvPr>
            <p:ph type="sldNum" sz="quarter" idx="10"/>
          </p:nvPr>
        </p:nvSpPr>
        <p:spPr/>
        <p:txBody>
          <a:bodyPr/>
          <a:lstStyle/>
          <a:p>
            <a:fld id="{CFAB84B9-CC1C-48AC-AA49-0097F455972E}" type="slidenum">
              <a:rPr lang="en-GB" smtClean="0"/>
              <a:t>5</a:t>
            </a:fld>
            <a:endParaRPr lang="en-GB"/>
          </a:p>
        </p:txBody>
      </p:sp>
    </p:spTree>
    <p:extLst>
      <p:ext uri="{BB962C8B-B14F-4D97-AF65-F5344CB8AC3E}">
        <p14:creationId xmlns:p14="http://schemas.microsoft.com/office/powerpoint/2010/main" val="42565002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smtClean="0"/>
              <a:t>Many of the advantages of longitudinal studies relate to the analytic questions their data can help address. For example, longitudinal data help with:</a:t>
            </a:r>
          </a:p>
          <a:p>
            <a:endParaRPr lang="en-GB" dirty="0" smtClean="0"/>
          </a:p>
          <a:p>
            <a:r>
              <a:rPr lang="en-GB" dirty="0" smtClean="0"/>
              <a:t>Exploring patterns of change and the dynamics of individual behaviour. Longitudinal data allows researchers to explore dynamic rather than static concepts. This is important for understanding how people move from one situation to another (for example, through work, poverty, parenthood, ill health and so on).</a:t>
            </a:r>
          </a:p>
          <a:p>
            <a:endParaRPr lang="en-GB" dirty="0" smtClean="0"/>
          </a:p>
          <a:p>
            <a:r>
              <a:rPr lang="en-GB" dirty="0" smtClean="0"/>
              <a:t>Assessing the time-related characteristics of particular events or circumstances (that is, the duration, frequency or timing). For example, does the impact of a bout of ill health change depending on when in their life someone becomes ill, how long they remain ill, and how often they experience illnesses?</a:t>
            </a:r>
          </a:p>
          <a:p>
            <a:endParaRPr lang="en-GB" dirty="0" smtClean="0"/>
          </a:p>
          <a:p>
            <a:r>
              <a:rPr lang="en-GB" dirty="0" smtClean="0"/>
              <a:t>Providing insights into causal processes. Many surveys provide evidence about the association between particular circumstances and outcomes. For example, a cross-sectional study might find that the unemployed have poorer health than those in work (so, in other words, there is an association between health and employment status).</a:t>
            </a:r>
          </a:p>
          <a:p>
            <a:endParaRPr lang="en-GB" dirty="0" smtClean="0"/>
          </a:p>
          <a:p>
            <a:r>
              <a:rPr lang="en-GB" dirty="0" smtClean="0"/>
              <a:t>But interpreting this association is more challenging. Might, for example, unemployment be the cause of poor health – or perhaps poor health could lead to unemployment? Longitudinal data cannot definitively ‘prove’ causality, but unlike data from cross-sectional studies, it has a number of important attributes that give more insights into the causal processes that might be involved.</a:t>
            </a:r>
          </a:p>
          <a:p>
            <a:endParaRPr lang="en-GB" dirty="0" smtClean="0"/>
          </a:p>
          <a:p>
            <a:r>
              <a:rPr lang="en-GB" dirty="0" smtClean="0"/>
              <a:t>Firstly, longitudinal data allows events to be ordered correctly in time (in our example, this would mean we could establish whether a period of unemployment definitely came before or after an episode of ill health).</a:t>
            </a:r>
          </a:p>
          <a:p>
            <a:endParaRPr lang="en-GB" dirty="0" smtClean="0"/>
          </a:p>
          <a:p>
            <a:r>
              <a:rPr lang="en-GB" dirty="0" smtClean="0"/>
              <a:t>Longitudinal data also tend to be much richer in detail than cross-sectional studies, which allows analysts to take a wide array of background characteristics or control variables into account. This reduces the risk of ‘unobserved heterogeneity’.</a:t>
            </a:r>
          </a:p>
          <a:p>
            <a:endParaRPr lang="en-GB" dirty="0" smtClean="0"/>
          </a:p>
          <a:p>
            <a:r>
              <a:rPr lang="en-GB" dirty="0" smtClean="0"/>
              <a:t>Finally, there are a range of sophisticated statistical techniques that make use of the repeated observations built up over time in longitudinal studies and allow us to test whether relationships are likely to be causal or the result of other differences.</a:t>
            </a:r>
          </a:p>
          <a:p>
            <a:endParaRPr lang="en-GB" dirty="0" smtClean="0"/>
          </a:p>
          <a:p>
            <a:r>
              <a:rPr lang="en-GB" dirty="0" smtClean="0"/>
              <a:t>Distinguishing between age and cohort effects. Longitudinal studies can help researchers to distinguish between changes that happen as people get older, known as ‘age effects’, and generational differences that reflect the historical, economic and social context within which different cohorts grew up, known as ‘cohort’ or ‘generational’ effects. For example, cross-sectional data might show a clear relationship between age and political affiliation (with older age groups being more likely to vote for the Conservative party). Longitudinal data would allow analysts to investigate whether the older generations in the UK are more likely than younger ones to support the Conservative party (a cohort effect), or whether people all people become more likely to vote Conservative as they get older (an age effect). Age and cohort/generational effects also need to be distinguished from ‘period’ effects; these refer to forces that influence everyone – for example, key events in history that affect everyone irrespective of their age or the generation they were born into.</a:t>
            </a:r>
            <a:endParaRPr lang="en-GB" dirty="0"/>
          </a:p>
        </p:txBody>
      </p:sp>
      <p:sp>
        <p:nvSpPr>
          <p:cNvPr id="4" name="Slide Number Placeholder 3"/>
          <p:cNvSpPr>
            <a:spLocks noGrp="1"/>
          </p:cNvSpPr>
          <p:nvPr>
            <p:ph type="sldNum" sz="quarter" idx="10"/>
          </p:nvPr>
        </p:nvSpPr>
        <p:spPr/>
        <p:txBody>
          <a:bodyPr/>
          <a:lstStyle/>
          <a:p>
            <a:fld id="{CFAB84B9-CC1C-48AC-AA49-0097F455972E}" type="slidenum">
              <a:rPr lang="en-GB" smtClean="0"/>
              <a:t>6</a:t>
            </a:fld>
            <a:endParaRPr lang="en-GB"/>
          </a:p>
        </p:txBody>
      </p:sp>
    </p:spTree>
    <p:extLst>
      <p:ext uri="{BB962C8B-B14F-4D97-AF65-F5344CB8AC3E}">
        <p14:creationId xmlns:p14="http://schemas.microsoft.com/office/powerpoint/2010/main" val="13315734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Attrition. Over time, participants may cease to take part in a longitudinal study. This is known as attrition. Attrition can result from a range of factors, some of which are unavoidable, while others can be reduced by careful study design or practice.</a:t>
            </a:r>
          </a:p>
          <a:p>
            <a:endParaRPr lang="en-GB" dirty="0" smtClean="0"/>
          </a:p>
          <a:p>
            <a:r>
              <a:rPr lang="en-GB" dirty="0" smtClean="0"/>
              <a:t>Unavoidable attrition might be caused by a participant dying, or leaving the country of interest (emigrating). Sometimes attrition occurs when the study team cannot find a participant to invite them to take part. For example, a participant might move house between sweeps and forget to update their contact information. Longitudinal studies use a range of methods to trace their participants in order to prevent this from happening.</a:t>
            </a:r>
          </a:p>
          <a:p>
            <a:endParaRPr lang="en-GB" dirty="0" smtClean="0"/>
          </a:p>
          <a:p>
            <a:r>
              <a:rPr lang="en-GB" dirty="0" smtClean="0"/>
              <a:t>Attrition can also occur because participants simply choose not to take part. Participants can choose not to be interviewed in a particular sweep, or can drop out of the study altogether. Again, longitudinal study teams usually have participant engagement strategies to encourage participants to stay involved.</a:t>
            </a:r>
          </a:p>
          <a:p>
            <a:endParaRPr lang="en-GB" dirty="0" smtClean="0"/>
          </a:p>
          <a:p>
            <a:r>
              <a:rPr lang="en-GB" dirty="0" smtClean="0"/>
              <a:t>Attrition is problematic for two main reasons. First, attrition reduces the size of the sample, and if the sample becomes too small, it jeopardises statistical power. Second, if attrition is not random, it can lead to non-response bias (which affects the validity of the study findings).</a:t>
            </a:r>
          </a:p>
          <a:p>
            <a:endParaRPr lang="en-GB" dirty="0" smtClean="0"/>
          </a:p>
          <a:p>
            <a:r>
              <a:rPr lang="en-GB" dirty="0" smtClean="0"/>
              <a:t>There are a number of ways in which studies try to avoid attrition happening in the first place. Once it has happened, there are analytical approaches that can help compensate for it.</a:t>
            </a:r>
          </a:p>
          <a:p>
            <a:endParaRPr lang="en-GB" dirty="0" smtClean="0"/>
          </a:p>
          <a:p>
            <a:r>
              <a:rPr lang="en-GB" dirty="0" smtClean="0"/>
              <a:t>Conditioning. It is possible that participants’ answers to some study questions may be influenced by their participation in the study – in other words, that their responses are ‘conditioned’ by their being members of a longitudinal study. This is referred to as panel conditioning. Examples would include study participants answering questions differently or even behaving differently as a result of their participation in the study.</a:t>
            </a:r>
          </a:p>
          <a:p>
            <a:endParaRPr lang="en-GB" dirty="0" smtClean="0"/>
          </a:p>
          <a:p>
            <a:r>
              <a:rPr lang="en-GB" dirty="0" smtClean="0"/>
              <a:t>Limits of </a:t>
            </a:r>
            <a:r>
              <a:rPr lang="en-GB" dirty="0" err="1" smtClean="0"/>
              <a:t>representivity</a:t>
            </a:r>
            <a:r>
              <a:rPr lang="en-GB" dirty="0" smtClean="0"/>
              <a:t>. Because cohort studies focus on following a specific group (rather than a representative sample of the population as a whole), they are only representative of that specific group. For instance, the 1970 British Cohort Study yields vital information about people born in that year, but does not tell us anything about the generations that precede or follow it. This attribute of cohort studies can be partly overcome by comparing different cohorts to see how their experiences and circumstances differ. This issue does not affect longitudinal studies that are representative of the population as a whole.</a:t>
            </a:r>
          </a:p>
          <a:p>
            <a:endParaRPr lang="en-GB" dirty="0" smtClean="0"/>
          </a:p>
          <a:p>
            <a:r>
              <a:rPr lang="en-GB" dirty="0" smtClean="0"/>
              <a:t>Complexity. The datasets can be more complex to manage and analyse than the data for cross-sectional surveys.</a:t>
            </a:r>
          </a:p>
          <a:p>
            <a:endParaRPr lang="en-GB" dirty="0" smtClean="0"/>
          </a:p>
          <a:p>
            <a:r>
              <a:rPr lang="en-GB" dirty="0" smtClean="0"/>
              <a:t>Timeliness. By definition, the value of longitudinal studies builds up gradually over time. However, this means that researchers need to wait until the participants get older before they can answer some key research questions.</a:t>
            </a:r>
          </a:p>
          <a:p>
            <a:endParaRPr lang="en-GB" dirty="0" smtClean="0"/>
          </a:p>
          <a:p>
            <a:r>
              <a:rPr lang="en-GB" dirty="0" smtClean="0"/>
              <a:t>Longitudinal studies also face the risk that, by the time participants are old enough to allow researchers to answer certain questions, some of the original measures could appear out of date while the overall social and policy landscape may have changed. Equally, the content and design of a new prospective study will inevitably be shaped by the research context at the point at which it was set up. Questions or measures that, with hindsight, seem obvious ones to have collected at the outset of the study may not have seemed so obvious at that time.</a:t>
            </a:r>
          </a:p>
          <a:p>
            <a:endParaRPr lang="en-GB" dirty="0" smtClean="0"/>
          </a:p>
          <a:p>
            <a:r>
              <a:rPr lang="en-GB" dirty="0" smtClean="0"/>
              <a:t>Cost. A longitudinal study with a number of waves of data collection will tend to be more expensive than the equivalent number of fresh cross-sectional studies. This reflects the additional complexity involved in designing, maintaining and carrying out longitudinal data collection.</a:t>
            </a:r>
            <a:endParaRPr lang="en-GB" dirty="0"/>
          </a:p>
        </p:txBody>
      </p:sp>
      <p:sp>
        <p:nvSpPr>
          <p:cNvPr id="4" name="Slide Number Placeholder 3"/>
          <p:cNvSpPr>
            <a:spLocks noGrp="1"/>
          </p:cNvSpPr>
          <p:nvPr>
            <p:ph type="sldNum" sz="quarter" idx="10"/>
          </p:nvPr>
        </p:nvSpPr>
        <p:spPr/>
        <p:txBody>
          <a:bodyPr/>
          <a:lstStyle/>
          <a:p>
            <a:fld id="{CFAB84B9-CC1C-48AC-AA49-0097F455972E}" type="slidenum">
              <a:rPr lang="en-GB" smtClean="0"/>
              <a:t>7</a:t>
            </a:fld>
            <a:endParaRPr lang="en-GB"/>
          </a:p>
        </p:txBody>
      </p:sp>
    </p:spTree>
    <p:extLst>
      <p:ext uri="{BB962C8B-B14F-4D97-AF65-F5344CB8AC3E}">
        <p14:creationId xmlns:p14="http://schemas.microsoft.com/office/powerpoint/2010/main" val="33487271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normAutofit/>
          </a:bodyPr>
          <a:lstStyle>
            <a:lvl1pPr algn="ctr">
              <a:defRPr sz="4000">
                <a:latin typeface="Arial" panose="020B0604020202020204" pitchFamily="34" charset="0"/>
                <a:cs typeface="Arial" panose="020B0604020202020204" pitchFamily="34" charset="0"/>
              </a:defRPr>
            </a:lvl1pPr>
          </a:lstStyle>
          <a:p>
            <a:r>
              <a:rPr lang="en-US" dirty="0" smtClean="0"/>
              <a:t>Click to edit Master title style</a:t>
            </a:r>
            <a:endParaRPr lang="en-GB"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atin typeface="Arial" panose="020B0604020202020204" pitchFamily="34" charset="0"/>
                <a:cs typeface="Arial" panose="020B0604020202020204" pitchFamily="34"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smtClean="0"/>
              <a:t>Click to edit Master subtitle style</a:t>
            </a:r>
            <a:endParaRPr lang="en-GB" dirty="0"/>
          </a:p>
        </p:txBody>
      </p:sp>
      <p:sp>
        <p:nvSpPr>
          <p:cNvPr id="4" name="Date Placeholder 3"/>
          <p:cNvSpPr>
            <a:spLocks noGrp="1"/>
          </p:cNvSpPr>
          <p:nvPr>
            <p:ph type="dt" sz="half" idx="10"/>
          </p:nvPr>
        </p:nvSpPr>
        <p:spPr/>
        <p:txBody>
          <a:bodyPr/>
          <a:lstStyle/>
          <a:p>
            <a:fld id="{3369DFF8-4842-49FC-A9FE-C307776E6795}" type="datetimeFigureOut">
              <a:rPr lang="en-GB" smtClean="0"/>
              <a:t>30/03/2017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4ABDA0-2871-4A2D-9293-572A0DD02A3B}" type="slidenum">
              <a:rPr lang="en-GB" smtClean="0"/>
              <a:t>‹#›</a:t>
            </a:fld>
            <a:endParaRPr lang="en-GB"/>
          </a:p>
        </p:txBody>
      </p:sp>
    </p:spTree>
    <p:extLst>
      <p:ext uri="{BB962C8B-B14F-4D97-AF65-F5344CB8AC3E}">
        <p14:creationId xmlns:p14="http://schemas.microsoft.com/office/powerpoint/2010/main" val="32631503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369DFF8-4842-49FC-A9FE-C307776E6795}" type="datetimeFigureOut">
              <a:rPr lang="en-GB" smtClean="0"/>
              <a:t>30/03/2017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4ABDA0-2871-4A2D-9293-572A0DD02A3B}" type="slidenum">
              <a:rPr lang="en-GB" smtClean="0"/>
              <a:t>‹#›</a:t>
            </a:fld>
            <a:endParaRPr lang="en-GB"/>
          </a:p>
        </p:txBody>
      </p:sp>
    </p:spTree>
    <p:extLst>
      <p:ext uri="{BB962C8B-B14F-4D97-AF65-F5344CB8AC3E}">
        <p14:creationId xmlns:p14="http://schemas.microsoft.com/office/powerpoint/2010/main" val="644331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365125"/>
            <a:ext cx="1478756"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71488" y="365125"/>
            <a:ext cx="4321969"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369DFF8-4842-49FC-A9FE-C307776E6795}" type="datetimeFigureOut">
              <a:rPr lang="en-GB" smtClean="0"/>
              <a:t>30/03/2017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4ABDA0-2871-4A2D-9293-572A0DD02A3B}" type="slidenum">
              <a:rPr lang="en-GB" smtClean="0"/>
              <a:t>‹#›</a:t>
            </a:fld>
            <a:endParaRPr lang="en-GB"/>
          </a:p>
        </p:txBody>
      </p:sp>
    </p:spTree>
    <p:extLst>
      <p:ext uri="{BB962C8B-B14F-4D97-AF65-F5344CB8AC3E}">
        <p14:creationId xmlns:p14="http://schemas.microsoft.com/office/powerpoint/2010/main" val="24352080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atin typeface="Arial" panose="020B0604020202020204" pitchFamily="34" charset="0"/>
                <a:cs typeface="Arial" panose="020B0604020202020204" pitchFamily="34" charset="0"/>
              </a:defRPr>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indent="-360000">
              <a:defRPr sz="2800">
                <a:latin typeface="Arial" panose="020B0604020202020204" pitchFamily="34" charset="0"/>
                <a:cs typeface="Arial" panose="020B0604020202020204" pitchFamily="34" charset="0"/>
              </a:defRPr>
            </a:lvl1pPr>
            <a:lvl2pPr indent="-360000">
              <a:defRPr sz="2400">
                <a:latin typeface="Arial" panose="020B0604020202020204" pitchFamily="34" charset="0"/>
                <a:cs typeface="Arial" panose="020B0604020202020204" pitchFamily="34" charset="0"/>
              </a:defRPr>
            </a:lvl2pPr>
            <a:lvl3pPr indent="-360000">
              <a:defRPr sz="2000">
                <a:latin typeface="Arial" panose="020B0604020202020204" pitchFamily="34" charset="0"/>
                <a:cs typeface="Arial" panose="020B0604020202020204" pitchFamily="34" charset="0"/>
              </a:defRPr>
            </a:lvl3pPr>
            <a:lvl4pPr indent="-360000">
              <a:defRPr sz="1600">
                <a:latin typeface="Arial" panose="020B0604020202020204" pitchFamily="34" charset="0"/>
                <a:cs typeface="Arial" panose="020B0604020202020204" pitchFamily="34" charset="0"/>
              </a:defRPr>
            </a:lvl4pPr>
            <a:lvl5pPr indent="-360000">
              <a:defRPr sz="1400">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3369DFF8-4842-49FC-A9FE-C307776E6795}" type="datetimeFigureOut">
              <a:rPr lang="en-GB" smtClean="0"/>
              <a:pPr/>
              <a:t>30/03/2017</a:t>
            </a:fld>
            <a:endParaRPr lang="en-GB" dirty="0"/>
          </a:p>
        </p:txBody>
      </p:sp>
      <p:sp>
        <p:nvSpPr>
          <p:cNvPr id="5" name="Footer Placeholder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GB" dirty="0"/>
          </a:p>
        </p:txBody>
      </p:sp>
      <p:sp>
        <p:nvSpPr>
          <p:cNvPr id="6" name="Slide Number Placehold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424ABDA0-2871-4A2D-9293-572A0DD02A3B}" type="slidenum">
              <a:rPr lang="en-GB" smtClean="0"/>
              <a:pPr/>
              <a:t>‹#›</a:t>
            </a:fld>
            <a:endParaRPr lang="en-GB" dirty="0"/>
          </a:p>
        </p:txBody>
      </p:sp>
    </p:spTree>
    <p:extLst>
      <p:ext uri="{BB962C8B-B14F-4D97-AF65-F5344CB8AC3E}">
        <p14:creationId xmlns:p14="http://schemas.microsoft.com/office/powerpoint/2010/main" val="30409744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dirty="0" smtClean="0"/>
              <a:t>Click to edit Master title style</a:t>
            </a:r>
            <a:endParaRPr lang="en-GB" dirty="0"/>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369DFF8-4842-49FC-A9FE-C307776E6795}" type="datetimeFigureOut">
              <a:rPr lang="en-GB" smtClean="0"/>
              <a:t>30/03/2017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4ABDA0-2871-4A2D-9293-572A0DD02A3B}" type="slidenum">
              <a:rPr lang="en-GB" smtClean="0"/>
              <a:t>‹#›</a:t>
            </a:fld>
            <a:endParaRPr lang="en-GB"/>
          </a:p>
        </p:txBody>
      </p:sp>
    </p:spTree>
    <p:extLst>
      <p:ext uri="{BB962C8B-B14F-4D97-AF65-F5344CB8AC3E}">
        <p14:creationId xmlns:p14="http://schemas.microsoft.com/office/powerpoint/2010/main" val="1507689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71487" y="1825625"/>
            <a:ext cx="2900363"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3486150" y="1825625"/>
            <a:ext cx="2900363"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3369DFF8-4842-49FC-A9FE-C307776E6795}" type="datetimeFigureOut">
              <a:rPr lang="en-GB" smtClean="0"/>
              <a:t>30/03/2017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24ABDA0-2871-4A2D-9293-572A0DD02A3B}" type="slidenum">
              <a:rPr lang="en-GB" smtClean="0"/>
              <a:t>‹#›</a:t>
            </a:fld>
            <a:endParaRPr lang="en-GB"/>
          </a:p>
        </p:txBody>
      </p:sp>
    </p:spTree>
    <p:extLst>
      <p:ext uri="{BB962C8B-B14F-4D97-AF65-F5344CB8AC3E}">
        <p14:creationId xmlns:p14="http://schemas.microsoft.com/office/powerpoint/2010/main" val="6066606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369DFF8-4842-49FC-A9FE-C307776E6795}" type="datetimeFigureOut">
              <a:rPr lang="en-GB" smtClean="0"/>
              <a:t>30/03/2017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24ABDA0-2871-4A2D-9293-572A0DD02A3B}" type="slidenum">
              <a:rPr lang="en-GB" smtClean="0"/>
              <a:t>‹#›</a:t>
            </a:fld>
            <a:endParaRPr lang="en-GB"/>
          </a:p>
        </p:txBody>
      </p:sp>
    </p:spTree>
    <p:extLst>
      <p:ext uri="{BB962C8B-B14F-4D97-AF65-F5344CB8AC3E}">
        <p14:creationId xmlns:p14="http://schemas.microsoft.com/office/powerpoint/2010/main" val="30990545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3369DFF8-4842-49FC-A9FE-C307776E6795}" type="datetimeFigureOut">
              <a:rPr lang="en-GB" smtClean="0"/>
              <a:t>30/03/2017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24ABDA0-2871-4A2D-9293-572A0DD02A3B}" type="slidenum">
              <a:rPr lang="en-GB" smtClean="0"/>
              <a:t>‹#›</a:t>
            </a:fld>
            <a:endParaRPr lang="en-GB"/>
          </a:p>
        </p:txBody>
      </p:sp>
    </p:spTree>
    <p:extLst>
      <p:ext uri="{BB962C8B-B14F-4D97-AF65-F5344CB8AC3E}">
        <p14:creationId xmlns:p14="http://schemas.microsoft.com/office/powerpoint/2010/main" val="9603534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69DFF8-4842-49FC-A9FE-C307776E6795}" type="datetimeFigureOut">
              <a:rPr lang="en-GB" smtClean="0"/>
              <a:t>30/03/2017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24ABDA0-2871-4A2D-9293-572A0DD02A3B}" type="slidenum">
              <a:rPr lang="en-GB" smtClean="0"/>
              <a:t>‹#›</a:t>
            </a:fld>
            <a:endParaRPr lang="en-GB"/>
          </a:p>
        </p:txBody>
      </p:sp>
    </p:spTree>
    <p:extLst>
      <p:ext uri="{BB962C8B-B14F-4D97-AF65-F5344CB8AC3E}">
        <p14:creationId xmlns:p14="http://schemas.microsoft.com/office/powerpoint/2010/main" val="7728955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GB"/>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69DFF8-4842-49FC-A9FE-C307776E6795}" type="datetimeFigureOut">
              <a:rPr lang="en-GB" smtClean="0"/>
              <a:t>30/03/2017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24ABDA0-2871-4A2D-9293-572A0DD02A3B}" type="slidenum">
              <a:rPr lang="en-GB" smtClean="0"/>
              <a:t>‹#›</a:t>
            </a:fld>
            <a:endParaRPr lang="en-GB"/>
          </a:p>
        </p:txBody>
      </p:sp>
    </p:spTree>
    <p:extLst>
      <p:ext uri="{BB962C8B-B14F-4D97-AF65-F5344CB8AC3E}">
        <p14:creationId xmlns:p14="http://schemas.microsoft.com/office/powerpoint/2010/main" val="3654150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GB"/>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69DFF8-4842-49FC-A9FE-C307776E6795}" type="datetimeFigureOut">
              <a:rPr lang="en-GB" smtClean="0"/>
              <a:t>30/03/2017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24ABDA0-2871-4A2D-9293-572A0DD02A3B}" type="slidenum">
              <a:rPr lang="en-GB" smtClean="0"/>
              <a:t>‹#›</a:t>
            </a:fld>
            <a:endParaRPr lang="en-GB"/>
          </a:p>
        </p:txBody>
      </p:sp>
    </p:spTree>
    <p:extLst>
      <p:ext uri="{BB962C8B-B14F-4D97-AF65-F5344CB8AC3E}">
        <p14:creationId xmlns:p14="http://schemas.microsoft.com/office/powerpoint/2010/main" val="41562639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smtClean="0"/>
              <a:t>Click to edit Master title style</a:t>
            </a:r>
            <a:endParaRPr lang="en-GB"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latin typeface="Arial" panose="020B0604020202020204" pitchFamily="34" charset="0"/>
                <a:cs typeface="Arial" panose="020B0604020202020204" pitchFamily="34" charset="0"/>
              </a:defRPr>
            </a:lvl1pPr>
          </a:lstStyle>
          <a:p>
            <a:fld id="{3369DFF8-4842-49FC-A9FE-C307776E6795}" type="datetimeFigureOut">
              <a:rPr lang="en-GB" smtClean="0"/>
              <a:pPr/>
              <a:t>30/03/2017</a:t>
            </a:fld>
            <a:endParaRPr lang="en-GB"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latin typeface="Arial" panose="020B0604020202020204" pitchFamily="34" charset="0"/>
                <a:cs typeface="Arial" panose="020B0604020202020204" pitchFamily="34" charset="0"/>
              </a:defRPr>
            </a:lvl1pPr>
          </a:lstStyle>
          <a:p>
            <a:endParaRPr lang="en-GB"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latin typeface="Arial" panose="020B0604020202020204" pitchFamily="34" charset="0"/>
                <a:cs typeface="Arial" panose="020B0604020202020204" pitchFamily="34" charset="0"/>
              </a:defRPr>
            </a:lvl1pPr>
          </a:lstStyle>
          <a:p>
            <a:fld id="{424ABDA0-2871-4A2D-9293-572A0DD02A3B}" type="slidenum">
              <a:rPr lang="en-GB" smtClean="0"/>
              <a:pPr/>
              <a:t>‹#›</a:t>
            </a:fld>
            <a:endParaRPr lang="en-GB" dirty="0"/>
          </a:p>
        </p:txBody>
      </p:sp>
    </p:spTree>
    <p:extLst>
      <p:ext uri="{BB962C8B-B14F-4D97-AF65-F5344CB8AC3E}">
        <p14:creationId xmlns:p14="http://schemas.microsoft.com/office/powerpoint/2010/main" val="16977272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800" rtl="0" eaLnBrk="1" latinLnBrk="0" hangingPunct="1">
        <a:lnSpc>
          <a:spcPct val="90000"/>
        </a:lnSpc>
        <a:spcBef>
          <a:spcPct val="0"/>
        </a:spcBef>
        <a:buNone/>
        <a:defRPr sz="3300" kern="1200">
          <a:solidFill>
            <a:schemeClr val="tx1"/>
          </a:solidFill>
          <a:latin typeface="Arial" panose="020B0604020202020204" pitchFamily="34" charset="0"/>
          <a:ea typeface="+mj-ea"/>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Arial" panose="020B0604020202020204" pitchFamily="34" charset="0"/>
          <a:ea typeface="+mn-ea"/>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Arial" panose="020B0604020202020204" pitchFamily="34" charset="0"/>
          <a:ea typeface="+mn-ea"/>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Arial" panose="020B0604020202020204" pitchFamily="34" charset="0"/>
          <a:ea typeface="+mn-ea"/>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spcAft>
                <a:spcPts val="1200"/>
              </a:spcAft>
            </a:pPr>
            <a:r>
              <a:rPr lang="en-GB" sz="3200" dirty="0" smtClean="0"/>
              <a:t>Section </a:t>
            </a:r>
            <a:r>
              <a:rPr lang="en-GB" sz="3200" dirty="0" smtClean="0"/>
              <a:t>3:</a:t>
            </a:r>
            <a:r>
              <a:rPr lang="en-GB" sz="3200" dirty="0" smtClean="0"/>
              <a:t/>
            </a:r>
            <a:br>
              <a:rPr lang="en-GB" sz="3200" dirty="0" smtClean="0"/>
            </a:br>
            <a:r>
              <a:rPr lang="en-GB" sz="1800" dirty="0" smtClean="0"/>
              <a:t> </a:t>
            </a:r>
            <a:r>
              <a:rPr lang="en-GB" dirty="0" smtClean="0"/>
              <a:t/>
            </a:r>
            <a:br>
              <a:rPr lang="en-GB" dirty="0" smtClean="0"/>
            </a:br>
            <a:r>
              <a:rPr lang="en-GB" dirty="0" smtClean="0"/>
              <a:t>Using longitudinal dat</a:t>
            </a:r>
            <a:r>
              <a:rPr lang="en-GB" dirty="0" smtClean="0"/>
              <a:t>a for research</a:t>
            </a:r>
            <a:endParaRPr lang="en-GB" dirty="0"/>
          </a:p>
        </p:txBody>
      </p:sp>
      <p:sp>
        <p:nvSpPr>
          <p:cNvPr id="3" name="Subtitle 2"/>
          <p:cNvSpPr>
            <a:spLocks noGrp="1"/>
          </p:cNvSpPr>
          <p:nvPr>
            <p:ph type="subTitle" idx="1"/>
          </p:nvPr>
        </p:nvSpPr>
        <p:spPr>
          <a:xfrm>
            <a:off x="1143000" y="4170784"/>
            <a:ext cx="6858000" cy="1087016"/>
          </a:xfrm>
        </p:spPr>
        <p:txBody>
          <a:bodyPr/>
          <a:lstStyle/>
          <a:p>
            <a:r>
              <a:rPr lang="en-GB" b="1" dirty="0" smtClean="0"/>
              <a:t>From the CLOSER Learning Hub</a:t>
            </a:r>
          </a:p>
          <a:p>
            <a:r>
              <a:rPr lang="en-GB" dirty="0" smtClean="0"/>
              <a:t>Module: Introduction to longitudinal studies</a:t>
            </a:r>
          </a:p>
        </p:txBody>
      </p:sp>
    </p:spTree>
    <p:extLst>
      <p:ext uri="{BB962C8B-B14F-4D97-AF65-F5344CB8AC3E}">
        <p14:creationId xmlns:p14="http://schemas.microsoft.com/office/powerpoint/2010/main" val="21930081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longitudinal studies show us</a:t>
            </a:r>
          </a:p>
        </p:txBody>
      </p:sp>
      <p:sp>
        <p:nvSpPr>
          <p:cNvPr id="3" name="Content Placeholder 2"/>
          <p:cNvSpPr>
            <a:spLocks noGrp="1"/>
          </p:cNvSpPr>
          <p:nvPr>
            <p:ph idx="1"/>
          </p:nvPr>
        </p:nvSpPr>
        <p:spPr/>
        <p:txBody>
          <a:bodyPr>
            <a:normAutofit/>
          </a:bodyPr>
          <a:lstStyle/>
          <a:p>
            <a:pPr marL="457200" indent="-457200">
              <a:spcAft>
                <a:spcPts val="600"/>
              </a:spcAft>
            </a:pPr>
            <a:r>
              <a:rPr lang="en-GB" dirty="0"/>
              <a:t>how key life transitions change the course of a person’s </a:t>
            </a:r>
            <a:r>
              <a:rPr lang="en-GB" dirty="0" smtClean="0"/>
              <a:t>life</a:t>
            </a:r>
          </a:p>
          <a:p>
            <a:pPr marL="457200" indent="-457200">
              <a:spcAft>
                <a:spcPts val="600"/>
              </a:spcAft>
            </a:pPr>
            <a:r>
              <a:rPr lang="en-GB" dirty="0"/>
              <a:t>how </a:t>
            </a:r>
            <a:r>
              <a:rPr lang="en-GB" dirty="0" smtClean="0"/>
              <a:t>behaviour changes </a:t>
            </a:r>
            <a:r>
              <a:rPr lang="en-GB" dirty="0"/>
              <a:t>as people get older</a:t>
            </a:r>
          </a:p>
          <a:p>
            <a:pPr marL="457200" indent="-457200">
              <a:spcAft>
                <a:spcPts val="600"/>
              </a:spcAft>
            </a:pPr>
            <a:r>
              <a:rPr lang="en-GB" dirty="0" smtClean="0"/>
              <a:t>how </a:t>
            </a:r>
            <a:r>
              <a:rPr lang="en-GB" dirty="0"/>
              <a:t>early life </a:t>
            </a:r>
            <a:r>
              <a:rPr lang="en-GB" dirty="0" smtClean="0"/>
              <a:t>influences </a:t>
            </a:r>
            <a:r>
              <a:rPr lang="en-GB" dirty="0"/>
              <a:t>later </a:t>
            </a:r>
            <a:r>
              <a:rPr lang="en-GB" dirty="0" smtClean="0"/>
              <a:t>life</a:t>
            </a:r>
          </a:p>
          <a:p>
            <a:pPr marL="457200" indent="-457200">
              <a:spcAft>
                <a:spcPts val="600"/>
              </a:spcAft>
            </a:pPr>
            <a:r>
              <a:rPr lang="en-GB" dirty="0" smtClean="0"/>
              <a:t>how </a:t>
            </a:r>
            <a:r>
              <a:rPr lang="en-GB" dirty="0"/>
              <a:t>health, wealth, family, parenting, education, employment and social attitudes are linked</a:t>
            </a:r>
          </a:p>
          <a:p>
            <a:pPr marL="457200" indent="-457200">
              <a:spcAft>
                <a:spcPts val="600"/>
              </a:spcAft>
            </a:pPr>
            <a:r>
              <a:rPr lang="en-GB" dirty="0"/>
              <a:t>how these aspects of life </a:t>
            </a:r>
            <a:r>
              <a:rPr lang="en-GB" dirty="0" smtClean="0"/>
              <a:t>vary for </a:t>
            </a:r>
            <a:r>
              <a:rPr lang="en-GB" dirty="0"/>
              <a:t>different </a:t>
            </a:r>
            <a:r>
              <a:rPr lang="en-GB" dirty="0" smtClean="0"/>
              <a:t>people</a:t>
            </a:r>
            <a:endParaRPr lang="en-GB" dirty="0"/>
          </a:p>
          <a:p>
            <a:pPr marL="457200" indent="-457200"/>
            <a:endParaRPr lang="en-GB" dirty="0"/>
          </a:p>
        </p:txBody>
      </p:sp>
    </p:spTree>
    <p:extLst>
      <p:ext uri="{BB962C8B-B14F-4D97-AF65-F5344CB8AC3E}">
        <p14:creationId xmlns:p14="http://schemas.microsoft.com/office/powerpoint/2010/main" val="2772158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Social science uses of </a:t>
            </a:r>
            <a:r>
              <a:rPr lang="en-GB" dirty="0"/>
              <a:t>longitudinal </a:t>
            </a:r>
            <a:r>
              <a:rPr lang="en-GB" dirty="0" smtClean="0"/>
              <a:t>data</a:t>
            </a:r>
            <a:endParaRPr lang="en-GB" dirty="0"/>
          </a:p>
        </p:txBody>
      </p:sp>
      <p:sp>
        <p:nvSpPr>
          <p:cNvPr id="3" name="Content Placeholder 2"/>
          <p:cNvSpPr>
            <a:spLocks noGrp="1"/>
          </p:cNvSpPr>
          <p:nvPr>
            <p:ph idx="1"/>
          </p:nvPr>
        </p:nvSpPr>
        <p:spPr/>
        <p:txBody>
          <a:bodyPr>
            <a:normAutofit fontScale="92500"/>
          </a:bodyPr>
          <a:lstStyle/>
          <a:p>
            <a:pPr marL="457200" indent="-457200">
              <a:spcAft>
                <a:spcPts val="1200"/>
              </a:spcAft>
            </a:pPr>
            <a:r>
              <a:rPr lang="en-GB" b="1" dirty="0"/>
              <a:t>Economics:</a:t>
            </a:r>
            <a:r>
              <a:rPr lang="en-GB" dirty="0"/>
              <a:t> What is the effect of education and training on earnings in later life</a:t>
            </a:r>
            <a:r>
              <a:rPr lang="en-GB" dirty="0" smtClean="0"/>
              <a:t>?</a:t>
            </a:r>
          </a:p>
          <a:p>
            <a:pPr marL="457200" indent="-457200">
              <a:spcAft>
                <a:spcPts val="1200"/>
              </a:spcAft>
            </a:pPr>
            <a:r>
              <a:rPr lang="en-GB" b="1" dirty="0"/>
              <a:t>Geography: </a:t>
            </a:r>
            <a:r>
              <a:rPr lang="en-GB" dirty="0"/>
              <a:t>How well do immigrants entering the UK assimilate into local labour markets</a:t>
            </a:r>
            <a:r>
              <a:rPr lang="en-GB" dirty="0" smtClean="0"/>
              <a:t>?</a:t>
            </a:r>
          </a:p>
          <a:p>
            <a:pPr marL="457200" indent="-457200">
              <a:spcAft>
                <a:spcPts val="1200"/>
              </a:spcAft>
            </a:pPr>
            <a:r>
              <a:rPr lang="en-GB" b="1" dirty="0"/>
              <a:t>Political Sciences: </a:t>
            </a:r>
            <a:r>
              <a:rPr lang="en-GB" dirty="0"/>
              <a:t>What is the impact of cognitive ability and personality on voter turnout</a:t>
            </a:r>
            <a:r>
              <a:rPr lang="en-GB" dirty="0" smtClean="0"/>
              <a:t>?</a:t>
            </a:r>
          </a:p>
          <a:p>
            <a:pPr marL="457200" indent="-457200"/>
            <a:r>
              <a:rPr lang="en-GB" b="1" dirty="0"/>
              <a:t>Sociology: </a:t>
            </a:r>
            <a:r>
              <a:rPr lang="en-GB" dirty="0"/>
              <a:t>What is the relationship between a child’s family background, and how well they do at school?</a:t>
            </a:r>
          </a:p>
        </p:txBody>
      </p:sp>
    </p:spTree>
    <p:extLst>
      <p:ext uri="{BB962C8B-B14F-4D97-AF65-F5344CB8AC3E}">
        <p14:creationId xmlns:p14="http://schemas.microsoft.com/office/powerpoint/2010/main" val="40134186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Biomedical science uses of </a:t>
            </a:r>
            <a:r>
              <a:rPr lang="en-GB" dirty="0"/>
              <a:t>longitudinal </a:t>
            </a:r>
            <a:r>
              <a:rPr lang="en-GB" dirty="0" smtClean="0"/>
              <a:t>data</a:t>
            </a:r>
            <a:endParaRPr lang="en-GB" dirty="0"/>
          </a:p>
        </p:txBody>
      </p:sp>
      <p:sp>
        <p:nvSpPr>
          <p:cNvPr id="3" name="Content Placeholder 2"/>
          <p:cNvSpPr>
            <a:spLocks noGrp="1"/>
          </p:cNvSpPr>
          <p:nvPr>
            <p:ph idx="1"/>
          </p:nvPr>
        </p:nvSpPr>
        <p:spPr/>
        <p:txBody>
          <a:bodyPr>
            <a:normAutofit lnSpcReduction="10000"/>
          </a:bodyPr>
          <a:lstStyle/>
          <a:p>
            <a:pPr marL="457200" indent="-457200">
              <a:spcAft>
                <a:spcPts val="1200"/>
              </a:spcAft>
            </a:pPr>
            <a:r>
              <a:rPr lang="en-GB" b="1" dirty="0"/>
              <a:t>Genetics:</a:t>
            </a:r>
            <a:r>
              <a:rPr lang="en-GB" dirty="0"/>
              <a:t> What is the relationship between a particular genetic variant, smoking behaviour and the risk of a person developing lung cancer</a:t>
            </a:r>
            <a:r>
              <a:rPr lang="en-GB" dirty="0" smtClean="0"/>
              <a:t>?</a:t>
            </a:r>
          </a:p>
          <a:p>
            <a:pPr marL="457200" indent="-457200">
              <a:spcAft>
                <a:spcPts val="1200"/>
              </a:spcAft>
            </a:pPr>
            <a:r>
              <a:rPr lang="en-GB" b="1" dirty="0"/>
              <a:t>Health:</a:t>
            </a:r>
            <a:r>
              <a:rPr lang="en-GB" dirty="0"/>
              <a:t> How does the consumption of specific foods and drinks relate to excess weight gain among children</a:t>
            </a:r>
            <a:r>
              <a:rPr lang="en-GB" dirty="0" smtClean="0"/>
              <a:t>?</a:t>
            </a:r>
          </a:p>
          <a:p>
            <a:pPr marL="457200" indent="-457200">
              <a:spcAft>
                <a:spcPts val="1200"/>
              </a:spcAft>
            </a:pPr>
            <a:r>
              <a:rPr lang="en-GB" b="1" dirty="0"/>
              <a:t>Psychology: </a:t>
            </a:r>
            <a:r>
              <a:rPr lang="en-GB" dirty="0"/>
              <a:t>How much does bullying increase the risk of depression and self-harm in adolescence?</a:t>
            </a:r>
          </a:p>
        </p:txBody>
      </p:sp>
    </p:spTree>
    <p:extLst>
      <p:ext uri="{BB962C8B-B14F-4D97-AF65-F5344CB8AC3E}">
        <p14:creationId xmlns:p14="http://schemas.microsoft.com/office/powerpoint/2010/main" val="36573322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Strengths of longitudinal data</a:t>
            </a:r>
          </a:p>
        </p:txBody>
      </p:sp>
      <p:sp>
        <p:nvSpPr>
          <p:cNvPr id="3" name="Content Placeholder 2"/>
          <p:cNvSpPr>
            <a:spLocks noGrp="1"/>
          </p:cNvSpPr>
          <p:nvPr>
            <p:ph idx="1"/>
          </p:nvPr>
        </p:nvSpPr>
        <p:spPr/>
        <p:txBody>
          <a:bodyPr>
            <a:normAutofit/>
          </a:bodyPr>
          <a:lstStyle/>
          <a:p>
            <a:pPr marL="457200" indent="-457200">
              <a:spcAft>
                <a:spcPts val="1800"/>
              </a:spcAft>
            </a:pPr>
            <a:r>
              <a:rPr lang="en-GB" dirty="0"/>
              <a:t>Detail over the life </a:t>
            </a:r>
            <a:r>
              <a:rPr lang="en-GB" dirty="0" smtClean="0"/>
              <a:t>course</a:t>
            </a:r>
          </a:p>
          <a:p>
            <a:pPr marL="457200" indent="-457200">
              <a:spcAft>
                <a:spcPts val="1800"/>
              </a:spcAft>
            </a:pPr>
            <a:r>
              <a:rPr lang="en-GB" dirty="0"/>
              <a:t>Establishing the order in which events </a:t>
            </a:r>
            <a:r>
              <a:rPr lang="en-GB" dirty="0" smtClean="0"/>
              <a:t>occur</a:t>
            </a:r>
          </a:p>
          <a:p>
            <a:pPr marL="457200" indent="-457200">
              <a:spcAft>
                <a:spcPts val="1800"/>
              </a:spcAft>
            </a:pPr>
            <a:r>
              <a:rPr lang="en-GB" dirty="0"/>
              <a:t>Reducing recall </a:t>
            </a:r>
            <a:r>
              <a:rPr lang="en-GB" dirty="0" smtClean="0"/>
              <a:t>bias</a:t>
            </a:r>
          </a:p>
        </p:txBody>
      </p:sp>
    </p:spTree>
    <p:extLst>
      <p:ext uri="{BB962C8B-B14F-4D97-AF65-F5344CB8AC3E}">
        <p14:creationId xmlns:p14="http://schemas.microsoft.com/office/powerpoint/2010/main" val="40577259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Strengths of longitudinal data</a:t>
            </a:r>
          </a:p>
        </p:txBody>
      </p:sp>
      <p:sp>
        <p:nvSpPr>
          <p:cNvPr id="3" name="Content Placeholder 2"/>
          <p:cNvSpPr>
            <a:spLocks noGrp="1"/>
          </p:cNvSpPr>
          <p:nvPr>
            <p:ph idx="1"/>
          </p:nvPr>
        </p:nvSpPr>
        <p:spPr/>
        <p:txBody>
          <a:bodyPr>
            <a:normAutofit/>
          </a:bodyPr>
          <a:lstStyle/>
          <a:p>
            <a:pPr marL="457200" indent="-457200">
              <a:spcAft>
                <a:spcPts val="1200"/>
              </a:spcAft>
            </a:pPr>
            <a:r>
              <a:rPr lang="en-GB" dirty="0" smtClean="0"/>
              <a:t>Exploring </a:t>
            </a:r>
            <a:r>
              <a:rPr lang="en-GB" dirty="0"/>
              <a:t>patterns of change and the dynamics of individual behaviour</a:t>
            </a:r>
            <a:endParaRPr lang="en-GB" dirty="0" smtClean="0"/>
          </a:p>
          <a:p>
            <a:pPr marL="457200" indent="-457200">
              <a:spcAft>
                <a:spcPts val="1200"/>
              </a:spcAft>
            </a:pPr>
            <a:r>
              <a:rPr lang="en-GB" dirty="0"/>
              <a:t>Assessing the time-related characteristics of particular events or </a:t>
            </a:r>
            <a:r>
              <a:rPr lang="en-GB" dirty="0" smtClean="0"/>
              <a:t>circumstances</a:t>
            </a:r>
          </a:p>
          <a:p>
            <a:pPr marL="457200" indent="-457200">
              <a:spcAft>
                <a:spcPts val="1200"/>
              </a:spcAft>
            </a:pPr>
            <a:r>
              <a:rPr lang="en-GB" dirty="0"/>
              <a:t>Providing insights into causal </a:t>
            </a:r>
            <a:r>
              <a:rPr lang="en-GB" dirty="0" smtClean="0"/>
              <a:t>processes</a:t>
            </a:r>
          </a:p>
          <a:p>
            <a:pPr marL="457200" indent="-457200">
              <a:spcAft>
                <a:spcPts val="1200"/>
              </a:spcAft>
            </a:pPr>
            <a:r>
              <a:rPr lang="en-GB" dirty="0"/>
              <a:t>Distinguishing between age and cohort effects</a:t>
            </a:r>
          </a:p>
        </p:txBody>
      </p:sp>
    </p:spTree>
    <p:extLst>
      <p:ext uri="{BB962C8B-B14F-4D97-AF65-F5344CB8AC3E}">
        <p14:creationId xmlns:p14="http://schemas.microsoft.com/office/powerpoint/2010/main" val="23555538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Weaknesses of longitudinal data</a:t>
            </a:r>
          </a:p>
        </p:txBody>
      </p:sp>
      <p:sp>
        <p:nvSpPr>
          <p:cNvPr id="3" name="Content Placeholder 2"/>
          <p:cNvSpPr>
            <a:spLocks noGrp="1"/>
          </p:cNvSpPr>
          <p:nvPr>
            <p:ph idx="1"/>
          </p:nvPr>
        </p:nvSpPr>
        <p:spPr/>
        <p:txBody>
          <a:bodyPr/>
          <a:lstStyle/>
          <a:p>
            <a:pPr>
              <a:spcAft>
                <a:spcPts val="1800"/>
              </a:spcAft>
            </a:pPr>
            <a:r>
              <a:rPr lang="en-GB" dirty="0" smtClean="0"/>
              <a:t>Attrition</a:t>
            </a:r>
          </a:p>
          <a:p>
            <a:pPr>
              <a:spcAft>
                <a:spcPts val="1800"/>
              </a:spcAft>
            </a:pPr>
            <a:r>
              <a:rPr lang="en-GB" dirty="0" smtClean="0"/>
              <a:t>Conditioning</a:t>
            </a:r>
          </a:p>
          <a:p>
            <a:pPr>
              <a:spcAft>
                <a:spcPts val="1800"/>
              </a:spcAft>
            </a:pPr>
            <a:r>
              <a:rPr lang="en-GB" dirty="0" smtClean="0"/>
              <a:t>Limits of </a:t>
            </a:r>
            <a:r>
              <a:rPr lang="en-GB" dirty="0" err="1" smtClean="0"/>
              <a:t>representivity</a:t>
            </a:r>
            <a:endParaRPr lang="en-GB" dirty="0" smtClean="0"/>
          </a:p>
          <a:p>
            <a:pPr>
              <a:spcAft>
                <a:spcPts val="1800"/>
              </a:spcAft>
            </a:pPr>
            <a:r>
              <a:rPr lang="en-GB" dirty="0" smtClean="0"/>
              <a:t>Complexity</a:t>
            </a:r>
          </a:p>
          <a:p>
            <a:pPr>
              <a:spcAft>
                <a:spcPts val="1800"/>
              </a:spcAft>
            </a:pPr>
            <a:r>
              <a:rPr lang="en-GB" dirty="0" smtClean="0"/>
              <a:t>Timeliness</a:t>
            </a:r>
          </a:p>
          <a:p>
            <a:pPr>
              <a:spcAft>
                <a:spcPts val="1800"/>
              </a:spcAft>
            </a:pPr>
            <a:r>
              <a:rPr lang="en-GB" dirty="0" smtClean="0"/>
              <a:t>Cost</a:t>
            </a:r>
            <a:endParaRPr lang="en-GB" dirty="0"/>
          </a:p>
        </p:txBody>
      </p:sp>
    </p:spTree>
    <p:extLst>
      <p:ext uri="{BB962C8B-B14F-4D97-AF65-F5344CB8AC3E}">
        <p14:creationId xmlns:p14="http://schemas.microsoft.com/office/powerpoint/2010/main" val="14842568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184</TotalTime>
  <Words>2045</Words>
  <Application>Microsoft Office PowerPoint</Application>
  <PresentationFormat>On-screen Show (4:3)</PresentationFormat>
  <Paragraphs>103</Paragraphs>
  <Slides>7</Slides>
  <Notes>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Calibri</vt:lpstr>
      <vt:lpstr>Office Theme</vt:lpstr>
      <vt:lpstr>Section 3:   Using longitudinal data for research</vt:lpstr>
      <vt:lpstr>What longitudinal studies show us</vt:lpstr>
      <vt:lpstr>Social science uses of longitudinal data</vt:lpstr>
      <vt:lpstr>Biomedical science uses of longitudinal data</vt:lpstr>
      <vt:lpstr>Strengths of longitudinal data</vt:lpstr>
      <vt:lpstr>Strengths of longitudinal data</vt:lpstr>
      <vt:lpstr>Weaknesses of longitudinal data</vt:lpstr>
    </vt:vector>
  </TitlesOfParts>
  <Company>IOE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are longitudinal studies and how do they work?</dc:title>
  <dc:creator>Meghan Rainsberry</dc:creator>
  <cp:lastModifiedBy>Meghan Rainsberry</cp:lastModifiedBy>
  <cp:revision>21</cp:revision>
  <dcterms:created xsi:type="dcterms:W3CDTF">2017-03-30T10:29:55Z</dcterms:created>
  <dcterms:modified xsi:type="dcterms:W3CDTF">2017-03-30T16:01:45Z</dcterms:modified>
</cp:coreProperties>
</file>