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0" autoAdjust="0"/>
    <p:restoredTop sz="63941" autoAdjust="0"/>
  </p:normalViewPr>
  <p:slideViewPr>
    <p:cSldViewPr snapToGrid="0">
      <p:cViewPr varScale="1">
        <p:scale>
          <a:sx n="46" d="100"/>
          <a:sy n="46" d="100"/>
        </p:scale>
        <p:origin x="1896" y="54"/>
      </p:cViewPr>
      <p:guideLst/>
    </p:cSldViewPr>
  </p:slideViewPr>
  <p:outlineViewPr>
    <p:cViewPr>
      <p:scale>
        <a:sx n="33" d="100"/>
        <a:sy n="33" d="100"/>
      </p:scale>
      <p:origin x="0" y="0"/>
    </p:cViewPr>
  </p:outlineViewPr>
  <p:notesTextViewPr>
    <p:cViewPr>
      <p:scale>
        <a:sx n="100" d="100"/>
        <a:sy n="100" d="100"/>
      </p:scale>
      <p:origin x="0" y="-72"/>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A20DCBB-2605-4D71-B6A3-99E88DE67C2A}" type="datetimeFigureOut">
              <a:rPr lang="en-GB" smtClean="0"/>
              <a:t>14/06/2017</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FAB84B9-CC1C-48AC-AA49-0097F455972E}" type="slidenum">
              <a:rPr lang="en-GB" smtClean="0"/>
              <a:t>‹#›</a:t>
            </a:fld>
            <a:endParaRPr lang="en-GB"/>
          </a:p>
        </p:txBody>
      </p:sp>
    </p:spTree>
    <p:extLst>
      <p:ext uri="{BB962C8B-B14F-4D97-AF65-F5344CB8AC3E}">
        <p14:creationId xmlns:p14="http://schemas.microsoft.com/office/powerpoint/2010/main" val="33557667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Data can be collected from study participants using a variety of different survey instruments.</a:t>
            </a:r>
          </a:p>
          <a:p>
            <a:endParaRPr lang="en-CA" dirty="0"/>
          </a:p>
          <a:p>
            <a:r>
              <a:rPr lang="en-CA" dirty="0"/>
              <a:t>Study teams choose the best possible survey instrument to collect the information they are looking for. Because longitudinal studies collect a broad range of information at each sweep, they require more than one type of survey instrument each time.</a:t>
            </a:r>
          </a:p>
          <a:p>
            <a:endParaRPr lang="en-GB" dirty="0"/>
          </a:p>
          <a:p>
            <a:r>
              <a:rPr lang="en-CA" b="1" dirty="0"/>
              <a:t>About respondents</a:t>
            </a:r>
          </a:p>
          <a:p>
            <a:endParaRPr lang="en-CA" dirty="0"/>
          </a:p>
          <a:p>
            <a:r>
              <a:rPr lang="en-CA" dirty="0"/>
              <a:t>Most data collection instruments are completed by the study participant, but as we learned in the introduction to longitudinal studies module, information is sometimes collected from the important people in the participants’ lives as well.</a:t>
            </a:r>
          </a:p>
          <a:p>
            <a:endParaRPr lang="en-CA" dirty="0"/>
          </a:p>
          <a:p>
            <a:r>
              <a:rPr lang="en-CA" dirty="0"/>
              <a:t>For instance, if the study participants are too young to answer questions themselves, the information will be collected from their parents. As the participants get older, the information they provide may be supplemented by information from their parents, siblings, teachers, school nurses, health visitors, partners or children.</a:t>
            </a:r>
          </a:p>
          <a:p>
            <a:endParaRPr lang="en-CA" dirty="0"/>
          </a:p>
          <a:p>
            <a:r>
              <a:rPr lang="en-CA" b="1" dirty="0"/>
              <a:t>Challenges for longitudinal studies</a:t>
            </a:r>
          </a:p>
          <a:p>
            <a:endParaRPr lang="en-CA" dirty="0"/>
          </a:p>
          <a:p>
            <a:r>
              <a:rPr lang="en-CA" dirty="0"/>
              <a:t>Otis Dudley Duncan is credited with saying “if you want to measure change, don’t change the measure”. This is a particular challenge for longitudinal study teams, which often need to balance the appeal of maintaining consistent measures over time with the need to ensure they are collecting the highest quality and most relevant information possible.</a:t>
            </a:r>
          </a:p>
          <a:p>
            <a:endParaRPr lang="en-CA" dirty="0"/>
          </a:p>
          <a:p>
            <a:r>
              <a:rPr lang="en-CA" dirty="0"/>
              <a:t>For example, imagine a study team is particularly interested in looking at how blood pressure develops over someone’s lifetime and how it relates to different circumstances. In the early sweeps of data collection, they use the best technology available at the time, but at later sweeps they have the choice to move to a more advanced and accurate blood pressure reader that is now typically used on other studies.</a:t>
            </a:r>
          </a:p>
          <a:p>
            <a:endParaRPr lang="en-CA" dirty="0"/>
          </a:p>
          <a:p>
            <a:r>
              <a:rPr lang="en-CA" dirty="0"/>
              <a:t>Changing to the latter would improve their data quality and help make it comparable with other studies, but could involve new costs (if they have to purchase the new devices) and will make it harder to compare their new data with those collected earlier using the older devices.</a:t>
            </a:r>
          </a:p>
          <a:p>
            <a:endParaRPr lang="en-CA" dirty="0"/>
          </a:p>
          <a:p>
            <a:r>
              <a:rPr lang="en-CA" dirty="0"/>
              <a:t>A key way of minimising the impact of any change will be to identify or carry out calibration studies that compare measurements using the different machines.</a:t>
            </a:r>
            <a:endParaRPr lang="en-GB" dirty="0"/>
          </a:p>
        </p:txBody>
      </p:sp>
      <p:sp>
        <p:nvSpPr>
          <p:cNvPr id="4" name="Slide Number Placeholder 3"/>
          <p:cNvSpPr>
            <a:spLocks noGrp="1"/>
          </p:cNvSpPr>
          <p:nvPr>
            <p:ph type="sldNum" sz="quarter" idx="10"/>
          </p:nvPr>
        </p:nvSpPr>
        <p:spPr/>
        <p:txBody>
          <a:bodyPr/>
          <a:lstStyle/>
          <a:p>
            <a:fld id="{CFAB84B9-CC1C-48AC-AA49-0097F455972E}" type="slidenum">
              <a:rPr lang="en-GB" smtClean="0"/>
              <a:t>2</a:t>
            </a:fld>
            <a:endParaRPr lang="en-GB"/>
          </a:p>
        </p:txBody>
      </p:sp>
    </p:spTree>
    <p:extLst>
      <p:ext uri="{BB962C8B-B14F-4D97-AF65-F5344CB8AC3E}">
        <p14:creationId xmlns:p14="http://schemas.microsoft.com/office/powerpoint/2010/main" val="4633931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Some studies also collect qualitative information from participants, either through in-depth interviews or open-ended questions.</a:t>
            </a:r>
          </a:p>
          <a:p>
            <a:endParaRPr lang="en-CA" dirty="0"/>
          </a:p>
          <a:p>
            <a:r>
              <a:rPr lang="en-CA" dirty="0"/>
              <a:t>Qualitative instruments are often used when the information is difficult to collect accurately using fixed response options. For example, our understanding of participants’ social identities, their plans for the future, or their feelings about their neighbourhoods are all better understood through the participants’ own words.</a:t>
            </a:r>
          </a:p>
          <a:p>
            <a:endParaRPr lang="en-CA" dirty="0"/>
          </a:p>
          <a:p>
            <a:r>
              <a:rPr lang="en-CA" dirty="0"/>
              <a:t>As you can imagine, answering open-ended questions such as this takes considerably more time and effort for the participants. As such, these questions often have lower response rates than closed questions.</a:t>
            </a:r>
          </a:p>
        </p:txBody>
      </p:sp>
      <p:sp>
        <p:nvSpPr>
          <p:cNvPr id="4" name="Slide Number Placeholder 3"/>
          <p:cNvSpPr>
            <a:spLocks noGrp="1"/>
          </p:cNvSpPr>
          <p:nvPr>
            <p:ph type="sldNum" sz="quarter" idx="10"/>
          </p:nvPr>
        </p:nvSpPr>
        <p:spPr/>
        <p:txBody>
          <a:bodyPr/>
          <a:lstStyle/>
          <a:p>
            <a:fld id="{CFAB84B9-CC1C-48AC-AA49-0097F455972E}" type="slidenum">
              <a:rPr lang="en-GB" smtClean="0"/>
              <a:t>11</a:t>
            </a:fld>
            <a:endParaRPr lang="en-GB"/>
          </a:p>
        </p:txBody>
      </p:sp>
    </p:spTree>
    <p:extLst>
      <p:ext uri="{BB962C8B-B14F-4D97-AF65-F5344CB8AC3E}">
        <p14:creationId xmlns:p14="http://schemas.microsoft.com/office/powerpoint/2010/main" val="22911206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The 1958 National Child Development Study includes three substantial sets of qualitative information, collected at ages 11 and 50.</a:t>
            </a:r>
          </a:p>
          <a:p>
            <a:endParaRPr lang="en-CA" dirty="0"/>
          </a:p>
          <a:p>
            <a:r>
              <a:rPr lang="en-CA" dirty="0"/>
              <a:t>‘Imagine you are 25…’</a:t>
            </a:r>
          </a:p>
          <a:p>
            <a:endParaRPr lang="en-CA" dirty="0"/>
          </a:p>
          <a:p>
            <a:r>
              <a:rPr lang="en-CA" dirty="0"/>
              <a:t>At the Age 11 Sweep in 1969, participants were asked to write an essay on the following topic: ‘Imagine you are now 25 years old. Write about the life you are leading, your interests, your home life and your work at the age of 25. (You have 30 minutes to do this).’</a:t>
            </a:r>
          </a:p>
          <a:p>
            <a:endParaRPr lang="en-CA" dirty="0"/>
          </a:p>
          <a:p>
            <a:r>
              <a:rPr lang="en-CA" dirty="0"/>
              <a:t>Just over 13,600 participants completed the essay. The average length of their responses was 204 words. The children wrote about a range of different themes, including family, friends, domestic labour, cars, money, jobs, working hours, relationships and football.</a:t>
            </a:r>
          </a:p>
          <a:p>
            <a:endParaRPr lang="en-CA" dirty="0"/>
          </a:p>
          <a:p>
            <a:r>
              <a:rPr lang="en-CA" dirty="0"/>
              <a:t>‘Imagine you are 60…’</a:t>
            </a:r>
          </a:p>
          <a:p>
            <a:endParaRPr lang="en-CA" dirty="0"/>
          </a:p>
          <a:p>
            <a:r>
              <a:rPr lang="en-CA" dirty="0"/>
              <a:t>At the Age 50 Sweep in 2008, participants were sent a paper questionnaire to complete themselves in advance of the face-to-face interview. The last question asked them to “Imagine that you are now 60 years old…please write a few lines about the life you are leading (your interests, your home life, your health and well-being and any work you may be doing).”</a:t>
            </a:r>
          </a:p>
          <a:p>
            <a:endParaRPr lang="en-CA" dirty="0"/>
          </a:p>
          <a:p>
            <a:r>
              <a:rPr lang="en-CA" dirty="0"/>
              <a:t>Nearly 7,400 participants answered the question. The average length of their responses was 57 words, but some participants wrote as few as three or four words, and some wrote more than 150. The answers covered a range of different themes, including work, money, travel, family, health and death.</a:t>
            </a:r>
          </a:p>
          <a:p>
            <a:endParaRPr lang="en-CA" dirty="0"/>
          </a:p>
          <a:p>
            <a:r>
              <a:rPr lang="en-CA" dirty="0"/>
              <a:t>Age 50 in-depth qualitative interviews sub-study</a:t>
            </a:r>
          </a:p>
          <a:p>
            <a:endParaRPr lang="en-CA" dirty="0"/>
          </a:p>
          <a:p>
            <a:r>
              <a:rPr lang="en-CA" dirty="0"/>
              <a:t>Just after the main interviews at age 50, 230 participants took part in a qualitative sub-study. In-depth interviews were carried out to capture information on neighbourhood and belonging, social participation and leisure activities, friendships, life story and trajectories, identities, and the experience of taking part in the study over time. The interviews were about 90 minutes long, on average.</a:t>
            </a:r>
          </a:p>
        </p:txBody>
      </p:sp>
      <p:sp>
        <p:nvSpPr>
          <p:cNvPr id="4" name="Slide Number Placeholder 3"/>
          <p:cNvSpPr>
            <a:spLocks noGrp="1"/>
          </p:cNvSpPr>
          <p:nvPr>
            <p:ph type="sldNum" sz="quarter" idx="10"/>
          </p:nvPr>
        </p:nvSpPr>
        <p:spPr/>
        <p:txBody>
          <a:bodyPr/>
          <a:lstStyle/>
          <a:p>
            <a:fld id="{CFAB84B9-CC1C-48AC-AA49-0097F455972E}" type="slidenum">
              <a:rPr lang="en-GB" smtClean="0"/>
              <a:t>12</a:t>
            </a:fld>
            <a:endParaRPr lang="en-GB"/>
          </a:p>
        </p:txBody>
      </p:sp>
    </p:spTree>
    <p:extLst>
      <p:ext uri="{BB962C8B-B14F-4D97-AF65-F5344CB8AC3E}">
        <p14:creationId xmlns:p14="http://schemas.microsoft.com/office/powerpoint/2010/main" val="40514403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The survey mode is the method(s) by which a survey is administered. Longitudinal study sweeps are carried out using one or more main modes: face-to-face, telephone, postal or online.</a:t>
            </a:r>
          </a:p>
          <a:p>
            <a:endParaRPr lang="en-CA" dirty="0"/>
          </a:p>
          <a:p>
            <a:r>
              <a:rPr lang="en-CA" b="1" dirty="0"/>
              <a:t>Face to face </a:t>
            </a:r>
            <a:r>
              <a:rPr lang="en-CA" dirty="0"/>
              <a:t>interviews are often seen as the ‘gold standard’ in survey research, and as a result continue to be used for many longitudinal studies. However, they are the most expensive form of data collection, because of the time and resources required.</a:t>
            </a:r>
          </a:p>
          <a:p>
            <a:endParaRPr lang="en-CA" dirty="0"/>
          </a:p>
          <a:p>
            <a:r>
              <a:rPr lang="en-CA" b="1" dirty="0"/>
              <a:t>Telephone</a:t>
            </a:r>
            <a:r>
              <a:rPr lang="en-CA" dirty="0"/>
              <a:t> interviews can be a good way of collecting information from participants. They are cheaper than face to face, as do not require travel (for the participant or the interviewer). However, response rates tend to be lower for telephone interviews as it is easier to refuse over the telephone than in person.</a:t>
            </a:r>
          </a:p>
          <a:p>
            <a:endParaRPr lang="en-CA" dirty="0"/>
          </a:p>
          <a:p>
            <a:r>
              <a:rPr lang="en-CA" dirty="0"/>
              <a:t>Some studies ask participants to complete and return paper questionnaires sent to them by </a:t>
            </a:r>
            <a:r>
              <a:rPr lang="en-CA" b="1" dirty="0"/>
              <a:t>post</a:t>
            </a:r>
            <a:r>
              <a:rPr lang="en-CA" dirty="0"/>
              <a:t>. The main advantage of this approach is its relative cheapness, as it does not require an interviewer at all. However, this also means the questionnaires have to be very simple in their layout and wording, so that participants do not get confused as to which questions they need to answer or misunderstand a question’s meaning. This prevents study teams from using more sophisticated question designs.</a:t>
            </a:r>
          </a:p>
          <a:p>
            <a:endParaRPr lang="en-CA" dirty="0"/>
          </a:p>
          <a:p>
            <a:r>
              <a:rPr lang="en-CA" dirty="0"/>
              <a:t>Postal questionnaires can also be difficult for some groups to complete, for example, people with visual impairments, poor reading skills or poor English. Typically, they will get lower response rates than modes that involve an interviewer.</a:t>
            </a:r>
          </a:p>
          <a:p>
            <a:endParaRPr lang="en-CA" dirty="0"/>
          </a:p>
          <a:p>
            <a:r>
              <a:rPr lang="en-CA" dirty="0"/>
              <a:t>Many studies are now collecting information from participants through </a:t>
            </a:r>
            <a:r>
              <a:rPr lang="en-CA" b="1" dirty="0"/>
              <a:t>online questionnaires</a:t>
            </a:r>
            <a:r>
              <a:rPr lang="en-CA" dirty="0"/>
              <a:t>. As with postal questionnaires, the major advantage of this method is its relative cheapness. Unlike postal questionnaires, online questionnaires can be highly complex in their structure without this causing problems for participants.</a:t>
            </a:r>
          </a:p>
          <a:p>
            <a:endParaRPr lang="en-CA" dirty="0"/>
          </a:p>
          <a:p>
            <a:r>
              <a:rPr lang="en-CA" dirty="0"/>
              <a:t>But online data collection suffers from many of the same problems as postal questionnaires – including lower response rates and difficulties for those who find it hard to read or understand English. There are some additional issues such as whether participants have internet access, and the often considerable time and costs in designing and testing the online questionnaire.</a:t>
            </a:r>
          </a:p>
        </p:txBody>
      </p:sp>
      <p:sp>
        <p:nvSpPr>
          <p:cNvPr id="4" name="Slide Number Placeholder 3"/>
          <p:cNvSpPr>
            <a:spLocks noGrp="1"/>
          </p:cNvSpPr>
          <p:nvPr>
            <p:ph type="sldNum" sz="quarter" idx="10"/>
          </p:nvPr>
        </p:nvSpPr>
        <p:spPr/>
        <p:txBody>
          <a:bodyPr/>
          <a:lstStyle/>
          <a:p>
            <a:fld id="{CFAB84B9-CC1C-48AC-AA49-0097F455972E}" type="slidenum">
              <a:rPr lang="en-GB" smtClean="0"/>
              <a:t>13</a:t>
            </a:fld>
            <a:endParaRPr lang="en-GB"/>
          </a:p>
        </p:txBody>
      </p:sp>
    </p:spTree>
    <p:extLst>
      <p:ext uri="{BB962C8B-B14F-4D97-AF65-F5344CB8AC3E}">
        <p14:creationId xmlns:p14="http://schemas.microsoft.com/office/powerpoint/2010/main" val="19660799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Most studies will use a mixture of different modes of data collection. Some might vary the mode by sweep – for example, using face to face interviewing for some sweeps, and online or telephone methods for others. In other cases, studies might use different modes of data collection for the same sweep.</a:t>
            </a:r>
          </a:p>
          <a:p>
            <a:endParaRPr lang="en-CA" dirty="0"/>
          </a:p>
          <a:p>
            <a:r>
              <a:rPr lang="en-CA" dirty="0"/>
              <a:t>Many longitudinal studies, against a backdrop of falling response rates and shrinking research budgets, are exploring how best to combine different modes of data collection, both as a way of increasing response and reducing costs.</a:t>
            </a:r>
          </a:p>
          <a:p>
            <a:endParaRPr lang="en-CA" dirty="0"/>
          </a:p>
          <a:p>
            <a:r>
              <a:rPr lang="en-CA" dirty="0"/>
              <a:t>Changing mode between study sweeps, and mixing modes within a single sweep, raises particular questions about the comparability of information collected using different modes.</a:t>
            </a:r>
          </a:p>
          <a:p>
            <a:endParaRPr lang="en-CA" dirty="0"/>
          </a:p>
          <a:p>
            <a:r>
              <a:rPr lang="en-CA" dirty="0"/>
              <a:t>Measurement error can occur when study participants interpret and answer the same questions in different ways depending on the mode by which it is being asked. Participants may, for example, answer a question about a sensitive topic differently if an interviewer is or is not administering the questionnaire. Or responses may vary depending on whether or not a list of answer options is shown to the participant (any visual mode) or read out to them (as would be the case with a telephone interview).</a:t>
            </a:r>
          </a:p>
        </p:txBody>
      </p:sp>
      <p:sp>
        <p:nvSpPr>
          <p:cNvPr id="4" name="Slide Number Placeholder 3"/>
          <p:cNvSpPr>
            <a:spLocks noGrp="1"/>
          </p:cNvSpPr>
          <p:nvPr>
            <p:ph type="sldNum" sz="quarter" idx="10"/>
          </p:nvPr>
        </p:nvSpPr>
        <p:spPr/>
        <p:txBody>
          <a:bodyPr/>
          <a:lstStyle/>
          <a:p>
            <a:fld id="{CFAB84B9-CC1C-48AC-AA49-0097F455972E}" type="slidenum">
              <a:rPr lang="en-GB" smtClean="0"/>
              <a:t>14</a:t>
            </a:fld>
            <a:endParaRPr lang="en-GB"/>
          </a:p>
        </p:txBody>
      </p:sp>
    </p:spTree>
    <p:extLst>
      <p:ext uri="{BB962C8B-B14F-4D97-AF65-F5344CB8AC3E}">
        <p14:creationId xmlns:p14="http://schemas.microsoft.com/office/powerpoint/2010/main" val="19384228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Many longitudinal studies augment the information collected from participants by asking for their consent to link their data to government administrative records, such as their Key Stage scores, their tax and benefits records, or their hospital admittances.</a:t>
            </a:r>
          </a:p>
          <a:p>
            <a:endParaRPr lang="en-CA" dirty="0"/>
          </a:p>
          <a:p>
            <a:r>
              <a:rPr lang="en-CA" dirty="0"/>
              <a:t>In the case of some studies, administrative records are a fundamental part of the study design. For example, the Hertfordshire Cohort Study is based on a set of administrative data collected by health visitors in Hertfordshire between 1911 and 1945. They were more detailed than records found elsewhere and had been preserved in good condition. In the 1990s, a group of researchers contacted those who were still living in Hertfordshire. They were interviewed about their medical and social histories, detailed medical assessments were carried out, and biological samples collected. This information about their later lives was linked to the information from their health records about their births and early years.</a:t>
            </a:r>
          </a:p>
          <a:p>
            <a:endParaRPr lang="en-CA" dirty="0"/>
          </a:p>
          <a:p>
            <a:r>
              <a:rPr lang="en-CA" dirty="0"/>
              <a:t>In the future, it is possible that longitudinal studies will ask participants’ permission to access other forms of information about them, such as data from their social media accounts, store cards, fitness trackers, or smart energy readers.</a:t>
            </a:r>
          </a:p>
        </p:txBody>
      </p:sp>
      <p:sp>
        <p:nvSpPr>
          <p:cNvPr id="4" name="Slide Number Placeholder 3"/>
          <p:cNvSpPr>
            <a:spLocks noGrp="1"/>
          </p:cNvSpPr>
          <p:nvPr>
            <p:ph type="sldNum" sz="quarter" idx="10"/>
          </p:nvPr>
        </p:nvSpPr>
        <p:spPr/>
        <p:txBody>
          <a:bodyPr/>
          <a:lstStyle/>
          <a:p>
            <a:fld id="{CFAB84B9-CC1C-48AC-AA49-0097F455972E}" type="slidenum">
              <a:rPr lang="en-GB" smtClean="0"/>
              <a:t>15</a:t>
            </a:fld>
            <a:endParaRPr lang="en-GB"/>
          </a:p>
        </p:txBody>
      </p:sp>
    </p:spTree>
    <p:extLst>
      <p:ext uri="{BB962C8B-B14F-4D97-AF65-F5344CB8AC3E}">
        <p14:creationId xmlns:p14="http://schemas.microsoft.com/office/powerpoint/2010/main" val="25318641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CFAB84B9-CC1C-48AC-AA49-0097F455972E}" type="slidenum">
              <a:rPr lang="en-GB" smtClean="0"/>
              <a:t>3</a:t>
            </a:fld>
            <a:endParaRPr lang="en-GB"/>
          </a:p>
        </p:txBody>
      </p:sp>
    </p:spTree>
    <p:extLst>
      <p:ext uri="{BB962C8B-B14F-4D97-AF65-F5344CB8AC3E}">
        <p14:creationId xmlns:p14="http://schemas.microsoft.com/office/powerpoint/2010/main" val="30068615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Most longitudinal studies collect a considerable amount of information from participants through survey questionnaires. They might be administered by an interviewer (either face-to-face or over the phone), or completed by the participants on their own (either online or using a paper questionnaire). The topics covered in the questionnaire will vary considerably depending on the study and the participants’ stage of life.</a:t>
            </a:r>
          </a:p>
          <a:p>
            <a:endParaRPr lang="en-CA" dirty="0"/>
          </a:p>
          <a:p>
            <a:r>
              <a:rPr lang="en-CA" b="1" dirty="0"/>
              <a:t>Types of questions</a:t>
            </a:r>
          </a:p>
          <a:p>
            <a:endParaRPr lang="en-CA" dirty="0"/>
          </a:p>
          <a:p>
            <a:r>
              <a:rPr lang="en-CA" dirty="0"/>
              <a:t>A range of question formats can be used in a questionnaire, from simple yes/no questions to complex dietary diaries or calendars to capture the timing of different events.</a:t>
            </a:r>
          </a:p>
          <a:p>
            <a:endParaRPr lang="en-CA" dirty="0"/>
          </a:p>
          <a:p>
            <a:r>
              <a:rPr lang="en-CA" dirty="0"/>
              <a:t>Many questions in longitudinal study questionnaires are ‘closed’, which means that they ask participants to choose from a pre-set list of answer options.</a:t>
            </a:r>
          </a:p>
          <a:p>
            <a:endParaRPr lang="en-CA" dirty="0"/>
          </a:p>
          <a:p>
            <a:r>
              <a:rPr lang="en-CA" dirty="0"/>
              <a:t>Some questions are ‘open’ to allow participants to put their answer in their own words, either by writing it down themselves (if the questionnaire is being completed by the participant) or by the interviewer transcribing or recording them.</a:t>
            </a:r>
          </a:p>
        </p:txBody>
      </p:sp>
      <p:sp>
        <p:nvSpPr>
          <p:cNvPr id="4" name="Slide Number Placeholder 3"/>
          <p:cNvSpPr>
            <a:spLocks noGrp="1"/>
          </p:cNvSpPr>
          <p:nvPr>
            <p:ph type="sldNum" sz="quarter" idx="10"/>
          </p:nvPr>
        </p:nvSpPr>
        <p:spPr/>
        <p:txBody>
          <a:bodyPr/>
          <a:lstStyle/>
          <a:p>
            <a:fld id="{CFAB84B9-CC1C-48AC-AA49-0097F455972E}" type="slidenum">
              <a:rPr lang="en-GB" smtClean="0"/>
              <a:t>4</a:t>
            </a:fld>
            <a:endParaRPr lang="en-GB"/>
          </a:p>
        </p:txBody>
      </p:sp>
    </p:spTree>
    <p:extLst>
      <p:ext uri="{BB962C8B-B14F-4D97-AF65-F5344CB8AC3E}">
        <p14:creationId xmlns:p14="http://schemas.microsoft.com/office/powerpoint/2010/main" val="30692933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Cognitive assessments are exercises that test how participants think and how their minds are developing (or declining). They typically take the form of a series of questions or set of activities (a bit like games).</a:t>
            </a:r>
          </a:p>
          <a:p>
            <a:endParaRPr lang="en-CA" dirty="0"/>
          </a:p>
          <a:p>
            <a:r>
              <a:rPr lang="en-CA" dirty="0"/>
              <a:t>Study teams tend to use standardised assessments that have been thoroughly tested to ensure that they are capturing the right information. Using the same instruments over time or across studies can make comparisons easier, but this must be balanced with using age-appropriate instruments.</a:t>
            </a:r>
          </a:p>
          <a:p>
            <a:endParaRPr lang="en-CA" dirty="0"/>
          </a:p>
          <a:p>
            <a:r>
              <a:rPr lang="en-CA" dirty="0"/>
              <a:t>Many studies use the British Ability Scales (BAS) to measure cognition. The BAS are a set of age-appropriate standard tests of cognitive abilities and educational achievements. For example, the BAS Naming Vocabulary test assesses young children’s spoken vocabulary by showing them a series of coloured pictures of objects and asking them to name each one.</a:t>
            </a:r>
          </a:p>
        </p:txBody>
      </p:sp>
      <p:sp>
        <p:nvSpPr>
          <p:cNvPr id="4" name="Slide Number Placeholder 3"/>
          <p:cNvSpPr>
            <a:spLocks noGrp="1"/>
          </p:cNvSpPr>
          <p:nvPr>
            <p:ph type="sldNum" sz="quarter" idx="10"/>
          </p:nvPr>
        </p:nvSpPr>
        <p:spPr/>
        <p:txBody>
          <a:bodyPr/>
          <a:lstStyle/>
          <a:p>
            <a:fld id="{CFAB84B9-CC1C-48AC-AA49-0097F455972E}" type="slidenum">
              <a:rPr lang="en-GB" smtClean="0"/>
              <a:t>5</a:t>
            </a:fld>
            <a:endParaRPr lang="en-GB"/>
          </a:p>
        </p:txBody>
      </p:sp>
    </p:spTree>
    <p:extLst>
      <p:ext uri="{BB962C8B-B14F-4D97-AF65-F5344CB8AC3E}">
        <p14:creationId xmlns:p14="http://schemas.microsoft.com/office/powerpoint/2010/main" val="740518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Example: Measuring vocabulary</a:t>
            </a:r>
          </a:p>
          <a:p>
            <a:endParaRPr lang="en-CA" dirty="0"/>
          </a:p>
          <a:p>
            <a:r>
              <a:rPr lang="en-CA" dirty="0"/>
              <a:t>For example, participants in the 1970 British Cohort Study took nine cognitive assessments at age 16, including a vocabulary test. The participants were given the same vocabulary test again at age 42. This allowed researchers to see whose vocabularies improved over time, and to determine what factors affected this.</a:t>
            </a:r>
          </a:p>
          <a:p>
            <a:r>
              <a:rPr lang="en-CA" dirty="0"/>
              <a:t>One of the things they found was that readers of quality newspapers made more progress in vocabulary over time than people who did not read newspapers. Interestingly, tabloid readers actually made slightly less progress than those who never read newspapers at all.</a:t>
            </a:r>
          </a:p>
          <a:p>
            <a:endParaRPr lang="en-CA" dirty="0"/>
          </a:p>
          <a:p>
            <a:r>
              <a:rPr lang="en-CA" dirty="0"/>
              <a:t>Vocabulary is an example of an aspect of cognitive ability that needs to be measured with an age-appropriate instrument. For example, while 16- and 42-year-olds might be able to complete a written assessment, this might be a lot harder for a 5-year-old.</a:t>
            </a:r>
          </a:p>
          <a:p>
            <a:endParaRPr lang="en-CA" dirty="0"/>
          </a:p>
          <a:p>
            <a:r>
              <a:rPr lang="en-CA" dirty="0"/>
              <a:t>Many studies use the British Ability Scales (BAS) to measure cognition. The BAS are a set of age-appropriate standard tests of cognitive abilities and educational achievements. For example, the BAS Naming Vocabulary test assesses young children’s spoken vocabulary by showing them a series of coloured pictures of objects and asking them to name each one.</a:t>
            </a:r>
          </a:p>
        </p:txBody>
      </p:sp>
      <p:sp>
        <p:nvSpPr>
          <p:cNvPr id="4" name="Slide Number Placeholder 3"/>
          <p:cNvSpPr>
            <a:spLocks noGrp="1"/>
          </p:cNvSpPr>
          <p:nvPr>
            <p:ph type="sldNum" sz="quarter" idx="10"/>
          </p:nvPr>
        </p:nvSpPr>
        <p:spPr/>
        <p:txBody>
          <a:bodyPr/>
          <a:lstStyle/>
          <a:p>
            <a:fld id="{CFAB84B9-CC1C-48AC-AA49-0097F455972E}" type="slidenum">
              <a:rPr lang="en-GB" smtClean="0"/>
              <a:t>6</a:t>
            </a:fld>
            <a:endParaRPr lang="en-GB"/>
          </a:p>
        </p:txBody>
      </p:sp>
    </p:spTree>
    <p:extLst>
      <p:ext uri="{BB962C8B-B14F-4D97-AF65-F5344CB8AC3E}">
        <p14:creationId xmlns:p14="http://schemas.microsoft.com/office/powerpoint/2010/main" val="15907396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Many studies collect information about participants’ physical characteristics. Common examples include height, weight and blood pressure.</a:t>
            </a:r>
          </a:p>
          <a:p>
            <a:endParaRPr lang="en-CA" dirty="0"/>
          </a:p>
          <a:p>
            <a:r>
              <a:rPr lang="en-CA" dirty="0"/>
              <a:t>For example, the 1946 MRC National Survey of Health and Development has carried out the following assessments of participants since they were in the 30s:</a:t>
            </a:r>
          </a:p>
          <a:p>
            <a:endParaRPr lang="en-CA" dirty="0"/>
          </a:p>
          <a:p>
            <a:pPr marL="171450" indent="-171450">
              <a:buFont typeface="Arial" panose="020B0604020202020204" pitchFamily="34" charset="0"/>
              <a:buChar char="•"/>
            </a:pPr>
            <a:r>
              <a:rPr lang="en-CA" dirty="0"/>
              <a:t>Respiratory (lung) function</a:t>
            </a:r>
          </a:p>
          <a:p>
            <a:pPr marL="171450" indent="-171450">
              <a:buFont typeface="Arial" panose="020B0604020202020204" pitchFamily="34" charset="0"/>
              <a:buChar char="•"/>
            </a:pPr>
            <a:r>
              <a:rPr lang="en-CA" dirty="0"/>
              <a:t>Cardiovascular function (for example, blood pressure and resting heart rate)</a:t>
            </a:r>
          </a:p>
          <a:p>
            <a:pPr marL="171450" indent="-171450">
              <a:buFont typeface="Arial" panose="020B0604020202020204" pitchFamily="34" charset="0"/>
              <a:buChar char="•"/>
            </a:pPr>
            <a:r>
              <a:rPr lang="en-CA" dirty="0"/>
              <a:t>Body measurements (for example, height, weight, upper arm circumference)</a:t>
            </a:r>
          </a:p>
          <a:p>
            <a:pPr marL="171450" indent="-171450">
              <a:buFont typeface="Arial" panose="020B0604020202020204" pitchFamily="34" charset="0"/>
              <a:buChar char="•"/>
            </a:pPr>
            <a:r>
              <a:rPr lang="en-CA" dirty="0"/>
              <a:t>Musculoskeletal measures (for example, balance, ability to get up and down from a chair, grip strength)</a:t>
            </a:r>
          </a:p>
          <a:p>
            <a:endParaRPr lang="en-CA" dirty="0"/>
          </a:p>
          <a:p>
            <a:r>
              <a:rPr lang="en-CA" dirty="0"/>
              <a:t>Some health assessments are carried out by trained interviewers or nurses in the participant’s own home, while others are carried out in clinics.</a:t>
            </a:r>
          </a:p>
        </p:txBody>
      </p:sp>
      <p:sp>
        <p:nvSpPr>
          <p:cNvPr id="4" name="Slide Number Placeholder 3"/>
          <p:cNvSpPr>
            <a:spLocks noGrp="1"/>
          </p:cNvSpPr>
          <p:nvPr>
            <p:ph type="sldNum" sz="quarter" idx="10"/>
          </p:nvPr>
        </p:nvSpPr>
        <p:spPr/>
        <p:txBody>
          <a:bodyPr/>
          <a:lstStyle/>
          <a:p>
            <a:fld id="{CFAB84B9-CC1C-48AC-AA49-0097F455972E}" type="slidenum">
              <a:rPr lang="en-GB" smtClean="0"/>
              <a:t>7</a:t>
            </a:fld>
            <a:endParaRPr lang="en-GB"/>
          </a:p>
        </p:txBody>
      </p:sp>
    </p:spTree>
    <p:extLst>
      <p:ext uri="{BB962C8B-B14F-4D97-AF65-F5344CB8AC3E}">
        <p14:creationId xmlns:p14="http://schemas.microsoft.com/office/powerpoint/2010/main" val="39201840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Studies are interested increasingly in participants’ mental health and wellbeing. As with cognitive assessments, assessments of mental health and wellbeing typically take the form of a set of questions that have been developed and tested thoroughly.</a:t>
            </a:r>
          </a:p>
          <a:p>
            <a:endParaRPr lang="en-CA" dirty="0"/>
          </a:p>
          <a:p>
            <a:r>
              <a:rPr lang="en-CA" dirty="0"/>
              <a:t>The participants’ answers are normally pooled together to create an aggregate score for psychological distress, however the questions can also be used separately.</a:t>
            </a:r>
          </a:p>
          <a:p>
            <a:endParaRPr lang="en-CA" dirty="0"/>
          </a:p>
          <a:p>
            <a:r>
              <a:rPr lang="en-CA" dirty="0"/>
              <a:t>Other common mental health assessments include the Strengths and Difficulties Questionnaire, which is used to identify mental health problems and measure common forms of psychopathology in children and young adults, and the Kessler 6 scale, used as an indicator of current depressive symptoms among adults.</a:t>
            </a:r>
          </a:p>
        </p:txBody>
      </p:sp>
      <p:sp>
        <p:nvSpPr>
          <p:cNvPr id="4" name="Slide Number Placeholder 3"/>
          <p:cNvSpPr>
            <a:spLocks noGrp="1"/>
          </p:cNvSpPr>
          <p:nvPr>
            <p:ph type="sldNum" sz="quarter" idx="10"/>
          </p:nvPr>
        </p:nvSpPr>
        <p:spPr/>
        <p:txBody>
          <a:bodyPr/>
          <a:lstStyle/>
          <a:p>
            <a:fld id="{CFAB84B9-CC1C-48AC-AA49-0097F455972E}" type="slidenum">
              <a:rPr lang="en-GB" smtClean="0"/>
              <a:t>8</a:t>
            </a:fld>
            <a:endParaRPr lang="en-GB"/>
          </a:p>
        </p:txBody>
      </p:sp>
    </p:spTree>
    <p:extLst>
      <p:ext uri="{BB962C8B-B14F-4D97-AF65-F5344CB8AC3E}">
        <p14:creationId xmlns:p14="http://schemas.microsoft.com/office/powerpoint/2010/main" val="3764177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The Malaise Inventory is a common assessment used to measure levels of psychological distress, or depression. It includes questions like these:</a:t>
            </a:r>
          </a:p>
          <a:p>
            <a:endParaRPr lang="en-CA" dirty="0"/>
          </a:p>
          <a:p>
            <a:pPr marL="171450" indent="-171450">
              <a:buFont typeface="Arial" panose="020B0604020202020204" pitchFamily="34" charset="0"/>
              <a:buChar char="•"/>
            </a:pPr>
            <a:r>
              <a:rPr lang="en-CA" dirty="0"/>
              <a:t>Do you feel tired most of the time?</a:t>
            </a:r>
          </a:p>
          <a:p>
            <a:pPr marL="171450" indent="-171450">
              <a:buFont typeface="Arial" panose="020B0604020202020204" pitchFamily="34" charset="0"/>
              <a:buChar char="•"/>
            </a:pPr>
            <a:r>
              <a:rPr lang="en-CA" dirty="0"/>
              <a:t>Do you often feel miserable or depressed?</a:t>
            </a:r>
          </a:p>
          <a:p>
            <a:pPr marL="171450" indent="-171450">
              <a:buFont typeface="Arial" panose="020B0604020202020204" pitchFamily="34" charset="0"/>
              <a:buChar char="•"/>
            </a:pPr>
            <a:r>
              <a:rPr lang="en-CA" dirty="0"/>
              <a:t>Do you often get worried about things?</a:t>
            </a:r>
          </a:p>
          <a:p>
            <a:pPr marL="171450" indent="-171450">
              <a:buFont typeface="Arial" panose="020B0604020202020204" pitchFamily="34" charset="0"/>
              <a:buChar char="•"/>
            </a:pPr>
            <a:r>
              <a:rPr lang="en-CA" dirty="0"/>
              <a:t>Do you often get into a violent rage?</a:t>
            </a:r>
          </a:p>
          <a:p>
            <a:pPr marL="171450" indent="-171450">
              <a:buFont typeface="Arial" panose="020B0604020202020204" pitchFamily="34" charset="0"/>
              <a:buChar char="•"/>
            </a:pPr>
            <a:r>
              <a:rPr lang="en-CA" dirty="0"/>
              <a:t>Do you often suddenly become scared for no reason?</a:t>
            </a:r>
          </a:p>
          <a:p>
            <a:pPr marL="171450" indent="-171450">
              <a:buFont typeface="Arial" panose="020B0604020202020204" pitchFamily="34" charset="0"/>
              <a:buChar char="•"/>
            </a:pPr>
            <a:r>
              <a:rPr lang="en-CA" dirty="0"/>
              <a:t>Are you easily upset or irritated?</a:t>
            </a:r>
          </a:p>
          <a:p>
            <a:pPr marL="171450" indent="-171450">
              <a:buFont typeface="Arial" panose="020B0604020202020204" pitchFamily="34" charset="0"/>
              <a:buChar char="•"/>
            </a:pPr>
            <a:r>
              <a:rPr lang="en-CA" dirty="0"/>
              <a:t>Are you constantly keyed up and jittery?</a:t>
            </a:r>
          </a:p>
          <a:p>
            <a:pPr marL="171450" indent="-171450">
              <a:buFont typeface="Arial" panose="020B0604020202020204" pitchFamily="34" charset="0"/>
              <a:buChar char="•"/>
            </a:pPr>
            <a:r>
              <a:rPr lang="en-CA" dirty="0"/>
              <a:t>Does every little thing get on your nerves?</a:t>
            </a:r>
          </a:p>
          <a:p>
            <a:pPr marL="171450" indent="-171450">
              <a:buFont typeface="Arial" panose="020B0604020202020204" pitchFamily="34" charset="0"/>
              <a:buChar char="•"/>
            </a:pPr>
            <a:r>
              <a:rPr lang="en-CA" dirty="0"/>
              <a:t>Does your heart often race like mad?</a:t>
            </a:r>
          </a:p>
        </p:txBody>
      </p:sp>
      <p:sp>
        <p:nvSpPr>
          <p:cNvPr id="4" name="Slide Number Placeholder 3"/>
          <p:cNvSpPr>
            <a:spLocks noGrp="1"/>
          </p:cNvSpPr>
          <p:nvPr>
            <p:ph type="sldNum" sz="quarter" idx="10"/>
          </p:nvPr>
        </p:nvSpPr>
        <p:spPr/>
        <p:txBody>
          <a:bodyPr/>
          <a:lstStyle/>
          <a:p>
            <a:fld id="{CFAB84B9-CC1C-48AC-AA49-0097F455972E}" type="slidenum">
              <a:rPr lang="en-GB" smtClean="0"/>
              <a:t>9</a:t>
            </a:fld>
            <a:endParaRPr lang="en-GB"/>
          </a:p>
        </p:txBody>
      </p:sp>
    </p:spTree>
    <p:extLst>
      <p:ext uri="{BB962C8B-B14F-4D97-AF65-F5344CB8AC3E}">
        <p14:creationId xmlns:p14="http://schemas.microsoft.com/office/powerpoint/2010/main" val="7809735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Several studies collect biological samples, such as blood or saliva. Genetic information can be extracted from such samples, and can provide objective measures of people’s health (known as biological marker or biomarkers).</a:t>
            </a:r>
          </a:p>
          <a:p>
            <a:endParaRPr lang="en-CA" dirty="0"/>
          </a:p>
          <a:p>
            <a:r>
              <a:rPr lang="en-CA" dirty="0"/>
              <a:t>For example, the Avon Longitudinal Study of Parents and Children has collected biological samples from participants since it began. In addition to blood, hair and saliva, it has collected mother’s blood, the mother’s placenta, nail clippings and milk teeth. It has genotype data about 1,500 children and their parents, which opens new routes of investigation into how genetic risk is passed from parent to child.</a:t>
            </a:r>
          </a:p>
        </p:txBody>
      </p:sp>
      <p:sp>
        <p:nvSpPr>
          <p:cNvPr id="4" name="Slide Number Placeholder 3"/>
          <p:cNvSpPr>
            <a:spLocks noGrp="1"/>
          </p:cNvSpPr>
          <p:nvPr>
            <p:ph type="sldNum" sz="quarter" idx="10"/>
          </p:nvPr>
        </p:nvSpPr>
        <p:spPr/>
        <p:txBody>
          <a:bodyPr/>
          <a:lstStyle/>
          <a:p>
            <a:fld id="{CFAB84B9-CC1C-48AC-AA49-0097F455972E}" type="slidenum">
              <a:rPr lang="en-GB" smtClean="0"/>
              <a:t>10</a:t>
            </a:fld>
            <a:endParaRPr lang="en-GB"/>
          </a:p>
        </p:txBody>
      </p:sp>
    </p:spTree>
    <p:extLst>
      <p:ext uri="{BB962C8B-B14F-4D97-AF65-F5344CB8AC3E}">
        <p14:creationId xmlns:p14="http://schemas.microsoft.com/office/powerpoint/2010/main" val="10144963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normAutofit/>
          </a:bodyPr>
          <a:lstStyle>
            <a:lvl1pPr algn="ctr">
              <a:defRPr sz="4000">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atin typeface="Arial" panose="020B0604020202020204" pitchFamily="34" charset="0"/>
                <a:cs typeface="Arial" panose="020B0604020202020204" pitchFamily="34"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endParaRPr lang="en-GB" dirty="0"/>
          </a:p>
        </p:txBody>
      </p:sp>
      <p:sp>
        <p:nvSpPr>
          <p:cNvPr id="4" name="Date Placeholder 3"/>
          <p:cNvSpPr>
            <a:spLocks noGrp="1"/>
          </p:cNvSpPr>
          <p:nvPr>
            <p:ph type="dt" sz="half" idx="10"/>
          </p:nvPr>
        </p:nvSpPr>
        <p:spPr/>
        <p:txBody>
          <a:bodyPr/>
          <a:lstStyle/>
          <a:p>
            <a:fld id="{3369DFF8-4842-49FC-A9FE-C307776E6795}" type="datetimeFigureOut">
              <a:rPr lang="en-GB" smtClean="0"/>
              <a:t>14/06/2017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4ABDA0-2871-4A2D-9293-572A0DD02A3B}" type="slidenum">
              <a:rPr lang="en-GB" smtClean="0"/>
              <a:t>‹#›</a:t>
            </a:fld>
            <a:endParaRPr lang="en-GB"/>
          </a:p>
        </p:txBody>
      </p:sp>
    </p:spTree>
    <p:extLst>
      <p:ext uri="{BB962C8B-B14F-4D97-AF65-F5344CB8AC3E}">
        <p14:creationId xmlns:p14="http://schemas.microsoft.com/office/powerpoint/2010/main" val="32631503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369DFF8-4842-49FC-A9FE-C307776E6795}" type="datetimeFigureOut">
              <a:rPr lang="en-GB" smtClean="0"/>
              <a:t>14/06/2017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4ABDA0-2871-4A2D-9293-572A0DD02A3B}" type="slidenum">
              <a:rPr lang="en-GB" smtClean="0"/>
              <a:t>‹#›</a:t>
            </a:fld>
            <a:endParaRPr lang="en-GB"/>
          </a:p>
        </p:txBody>
      </p:sp>
    </p:spTree>
    <p:extLst>
      <p:ext uri="{BB962C8B-B14F-4D97-AF65-F5344CB8AC3E}">
        <p14:creationId xmlns:p14="http://schemas.microsoft.com/office/powerpoint/2010/main" val="644331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365125"/>
            <a:ext cx="1478756"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71488" y="365125"/>
            <a:ext cx="4321969"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369DFF8-4842-49FC-A9FE-C307776E6795}" type="datetimeFigureOut">
              <a:rPr lang="en-GB" smtClean="0"/>
              <a:t>14/06/2017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4ABDA0-2871-4A2D-9293-572A0DD02A3B}" type="slidenum">
              <a:rPr lang="en-GB" smtClean="0"/>
              <a:t>‹#›</a:t>
            </a:fld>
            <a:endParaRPr lang="en-GB"/>
          </a:p>
        </p:txBody>
      </p:sp>
    </p:spTree>
    <p:extLst>
      <p:ext uri="{BB962C8B-B14F-4D97-AF65-F5344CB8AC3E}">
        <p14:creationId xmlns:p14="http://schemas.microsoft.com/office/powerpoint/2010/main" val="24352080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3" name="Content Placeholder 2"/>
          <p:cNvSpPr>
            <a:spLocks noGrp="1"/>
          </p:cNvSpPr>
          <p:nvPr>
            <p:ph idx="1"/>
          </p:nvPr>
        </p:nvSpPr>
        <p:spPr/>
        <p:txBody>
          <a:bodyPr/>
          <a:lstStyle>
            <a:lvl1pPr indent="-360000">
              <a:defRPr sz="2800">
                <a:latin typeface="Arial" panose="020B0604020202020204" pitchFamily="34" charset="0"/>
                <a:cs typeface="Arial" panose="020B0604020202020204" pitchFamily="34" charset="0"/>
              </a:defRPr>
            </a:lvl1pPr>
            <a:lvl2pPr indent="-360000">
              <a:defRPr sz="2400">
                <a:latin typeface="Arial" panose="020B0604020202020204" pitchFamily="34" charset="0"/>
                <a:cs typeface="Arial" panose="020B0604020202020204" pitchFamily="34" charset="0"/>
              </a:defRPr>
            </a:lvl2pPr>
            <a:lvl3pPr indent="-360000">
              <a:defRPr sz="2000">
                <a:latin typeface="Arial" panose="020B0604020202020204" pitchFamily="34" charset="0"/>
                <a:cs typeface="Arial" panose="020B0604020202020204" pitchFamily="34" charset="0"/>
              </a:defRPr>
            </a:lvl3pPr>
            <a:lvl4pPr indent="-360000">
              <a:defRPr sz="1600">
                <a:latin typeface="Arial" panose="020B0604020202020204" pitchFamily="34" charset="0"/>
                <a:cs typeface="Arial" panose="020B0604020202020204" pitchFamily="34" charset="0"/>
              </a:defRPr>
            </a:lvl4pPr>
            <a:lvl5pPr indent="-360000">
              <a:defRPr sz="1400">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3369DFF8-4842-49FC-A9FE-C307776E6795}" type="datetimeFigureOut">
              <a:rPr lang="en-GB" smtClean="0"/>
              <a:pPr/>
              <a:t>14/06/2017</a:t>
            </a:fld>
            <a:endParaRPr lang="en-GB" dirty="0"/>
          </a:p>
        </p:txBody>
      </p:sp>
      <p:sp>
        <p:nvSpPr>
          <p:cNvPr id="5" name="Footer Placeholder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GB" dirty="0"/>
          </a:p>
        </p:txBody>
      </p:sp>
      <p:sp>
        <p:nvSpPr>
          <p:cNvPr id="6" name="Slide Number Placehold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424ABDA0-2871-4A2D-9293-572A0DD02A3B}" type="slidenum">
              <a:rPr lang="en-GB" smtClean="0"/>
              <a:pPr/>
              <a:t>‹#›</a:t>
            </a:fld>
            <a:endParaRPr lang="en-GB" dirty="0"/>
          </a:p>
        </p:txBody>
      </p:sp>
    </p:spTree>
    <p:extLst>
      <p:ext uri="{BB962C8B-B14F-4D97-AF65-F5344CB8AC3E}">
        <p14:creationId xmlns:p14="http://schemas.microsoft.com/office/powerpoint/2010/main" val="30409744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dirty="0"/>
              <a:t>Click to edit Master title style</a:t>
            </a:r>
            <a:endParaRPr lang="en-GB" dirty="0"/>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369DFF8-4842-49FC-A9FE-C307776E6795}" type="datetimeFigureOut">
              <a:rPr lang="en-GB" smtClean="0"/>
              <a:t>14/06/2017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4ABDA0-2871-4A2D-9293-572A0DD02A3B}" type="slidenum">
              <a:rPr lang="en-GB" smtClean="0"/>
              <a:t>‹#›</a:t>
            </a:fld>
            <a:endParaRPr lang="en-GB"/>
          </a:p>
        </p:txBody>
      </p:sp>
    </p:spTree>
    <p:extLst>
      <p:ext uri="{BB962C8B-B14F-4D97-AF65-F5344CB8AC3E}">
        <p14:creationId xmlns:p14="http://schemas.microsoft.com/office/powerpoint/2010/main" val="1507689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71487" y="1825625"/>
            <a:ext cx="2900363"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3486150" y="1825625"/>
            <a:ext cx="2900363"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3369DFF8-4842-49FC-A9FE-C307776E6795}" type="datetimeFigureOut">
              <a:rPr lang="en-GB" smtClean="0"/>
              <a:t>14/06/2017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24ABDA0-2871-4A2D-9293-572A0DD02A3B}" type="slidenum">
              <a:rPr lang="en-GB" smtClean="0"/>
              <a:t>‹#›</a:t>
            </a:fld>
            <a:endParaRPr lang="en-GB"/>
          </a:p>
        </p:txBody>
      </p:sp>
    </p:spTree>
    <p:extLst>
      <p:ext uri="{BB962C8B-B14F-4D97-AF65-F5344CB8AC3E}">
        <p14:creationId xmlns:p14="http://schemas.microsoft.com/office/powerpoint/2010/main" val="6066606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3369DFF8-4842-49FC-A9FE-C307776E6795}" type="datetimeFigureOut">
              <a:rPr lang="en-GB" smtClean="0"/>
              <a:t>14/06/2017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24ABDA0-2871-4A2D-9293-572A0DD02A3B}" type="slidenum">
              <a:rPr lang="en-GB" smtClean="0"/>
              <a:t>‹#›</a:t>
            </a:fld>
            <a:endParaRPr lang="en-GB"/>
          </a:p>
        </p:txBody>
      </p:sp>
    </p:spTree>
    <p:extLst>
      <p:ext uri="{BB962C8B-B14F-4D97-AF65-F5344CB8AC3E}">
        <p14:creationId xmlns:p14="http://schemas.microsoft.com/office/powerpoint/2010/main" val="30990545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3369DFF8-4842-49FC-A9FE-C307776E6795}" type="datetimeFigureOut">
              <a:rPr lang="en-GB" smtClean="0"/>
              <a:t>14/06/2017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24ABDA0-2871-4A2D-9293-572A0DD02A3B}" type="slidenum">
              <a:rPr lang="en-GB" smtClean="0"/>
              <a:t>‹#›</a:t>
            </a:fld>
            <a:endParaRPr lang="en-GB"/>
          </a:p>
        </p:txBody>
      </p:sp>
    </p:spTree>
    <p:extLst>
      <p:ext uri="{BB962C8B-B14F-4D97-AF65-F5344CB8AC3E}">
        <p14:creationId xmlns:p14="http://schemas.microsoft.com/office/powerpoint/2010/main" val="9603534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69DFF8-4842-49FC-A9FE-C307776E6795}" type="datetimeFigureOut">
              <a:rPr lang="en-GB" smtClean="0"/>
              <a:t>14/06/2017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24ABDA0-2871-4A2D-9293-572A0DD02A3B}" type="slidenum">
              <a:rPr lang="en-GB" smtClean="0"/>
              <a:t>‹#›</a:t>
            </a:fld>
            <a:endParaRPr lang="en-GB"/>
          </a:p>
        </p:txBody>
      </p:sp>
    </p:spTree>
    <p:extLst>
      <p:ext uri="{BB962C8B-B14F-4D97-AF65-F5344CB8AC3E}">
        <p14:creationId xmlns:p14="http://schemas.microsoft.com/office/powerpoint/2010/main" val="7728955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3369DFF8-4842-49FC-A9FE-C307776E6795}" type="datetimeFigureOut">
              <a:rPr lang="en-GB" smtClean="0"/>
              <a:t>14/06/2017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24ABDA0-2871-4A2D-9293-572A0DD02A3B}" type="slidenum">
              <a:rPr lang="en-GB" smtClean="0"/>
              <a:t>‹#›</a:t>
            </a:fld>
            <a:endParaRPr lang="en-GB"/>
          </a:p>
        </p:txBody>
      </p:sp>
    </p:spTree>
    <p:extLst>
      <p:ext uri="{BB962C8B-B14F-4D97-AF65-F5344CB8AC3E}">
        <p14:creationId xmlns:p14="http://schemas.microsoft.com/office/powerpoint/2010/main" val="3654150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3369DFF8-4842-49FC-A9FE-C307776E6795}" type="datetimeFigureOut">
              <a:rPr lang="en-GB" smtClean="0"/>
              <a:t>14/06/2017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24ABDA0-2871-4A2D-9293-572A0DD02A3B}" type="slidenum">
              <a:rPr lang="en-GB" smtClean="0"/>
              <a:t>‹#›</a:t>
            </a:fld>
            <a:endParaRPr lang="en-GB"/>
          </a:p>
        </p:txBody>
      </p:sp>
    </p:spTree>
    <p:extLst>
      <p:ext uri="{BB962C8B-B14F-4D97-AF65-F5344CB8AC3E}">
        <p14:creationId xmlns:p14="http://schemas.microsoft.com/office/powerpoint/2010/main" val="41562639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latin typeface="Arial" panose="020B0604020202020204" pitchFamily="34" charset="0"/>
                <a:cs typeface="Arial" panose="020B0604020202020204" pitchFamily="34" charset="0"/>
              </a:defRPr>
            </a:lvl1pPr>
          </a:lstStyle>
          <a:p>
            <a:fld id="{3369DFF8-4842-49FC-A9FE-C307776E6795}" type="datetimeFigureOut">
              <a:rPr lang="en-GB" smtClean="0"/>
              <a:pPr/>
              <a:t>14/06/2017</a:t>
            </a:fld>
            <a:endParaRPr lang="en-GB"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latin typeface="Arial" panose="020B0604020202020204" pitchFamily="34" charset="0"/>
                <a:cs typeface="Arial" panose="020B0604020202020204" pitchFamily="34" charset="0"/>
              </a:defRPr>
            </a:lvl1pPr>
          </a:lstStyle>
          <a:p>
            <a:endParaRPr lang="en-GB"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latin typeface="Arial" panose="020B0604020202020204" pitchFamily="34" charset="0"/>
                <a:cs typeface="Arial" panose="020B0604020202020204" pitchFamily="34" charset="0"/>
              </a:defRPr>
            </a:lvl1pPr>
          </a:lstStyle>
          <a:p>
            <a:fld id="{424ABDA0-2871-4A2D-9293-572A0DD02A3B}" type="slidenum">
              <a:rPr lang="en-GB" smtClean="0"/>
              <a:pPr/>
              <a:t>‹#›</a:t>
            </a:fld>
            <a:endParaRPr lang="en-GB" dirty="0"/>
          </a:p>
        </p:txBody>
      </p:sp>
    </p:spTree>
    <p:extLst>
      <p:ext uri="{BB962C8B-B14F-4D97-AF65-F5344CB8AC3E}">
        <p14:creationId xmlns:p14="http://schemas.microsoft.com/office/powerpoint/2010/main" val="16977272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85800" rtl="0" eaLnBrk="1" latinLnBrk="0" hangingPunct="1">
        <a:lnSpc>
          <a:spcPct val="90000"/>
        </a:lnSpc>
        <a:spcBef>
          <a:spcPct val="0"/>
        </a:spcBef>
        <a:buNone/>
        <a:defRPr sz="3300" kern="1200">
          <a:solidFill>
            <a:schemeClr val="tx1"/>
          </a:solidFill>
          <a:latin typeface="Arial" panose="020B0604020202020204" pitchFamily="34" charset="0"/>
          <a:ea typeface="+mj-ea"/>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Arial" panose="020B0604020202020204" pitchFamily="34" charset="0"/>
          <a:ea typeface="+mn-ea"/>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Arial" panose="020B0604020202020204" pitchFamily="34" charset="0"/>
          <a:ea typeface="+mn-ea"/>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Arial" panose="020B0604020202020204" pitchFamily="34" charset="0"/>
          <a:ea typeface="+mn-ea"/>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spcAft>
                <a:spcPts val="1200"/>
              </a:spcAft>
            </a:pPr>
            <a:r>
              <a:rPr lang="en-GB" sz="3200" dirty="0"/>
              <a:t>Section 3:</a:t>
            </a:r>
            <a:br>
              <a:rPr lang="en-GB" sz="3200" dirty="0"/>
            </a:br>
            <a:r>
              <a:rPr lang="en-GB" sz="1800" dirty="0"/>
              <a:t> </a:t>
            </a:r>
            <a:br>
              <a:rPr lang="en-GB" dirty="0"/>
            </a:br>
            <a:r>
              <a:rPr lang="en-CA" dirty="0"/>
              <a:t>Data collection methods </a:t>
            </a:r>
            <a:br>
              <a:rPr lang="en-CA" dirty="0"/>
            </a:br>
            <a:r>
              <a:rPr lang="en-CA" dirty="0"/>
              <a:t>and modes</a:t>
            </a:r>
            <a:endParaRPr lang="en-GB" dirty="0"/>
          </a:p>
        </p:txBody>
      </p:sp>
      <p:sp>
        <p:nvSpPr>
          <p:cNvPr id="3" name="Subtitle 2"/>
          <p:cNvSpPr>
            <a:spLocks noGrp="1"/>
          </p:cNvSpPr>
          <p:nvPr>
            <p:ph type="subTitle" idx="1"/>
          </p:nvPr>
        </p:nvSpPr>
        <p:spPr>
          <a:xfrm>
            <a:off x="1143000" y="4170784"/>
            <a:ext cx="6858000" cy="1087016"/>
          </a:xfrm>
        </p:spPr>
        <p:txBody>
          <a:bodyPr/>
          <a:lstStyle/>
          <a:p>
            <a:r>
              <a:rPr lang="en-GB" b="1" dirty="0"/>
              <a:t>From the CLOSER Learning Hub</a:t>
            </a:r>
          </a:p>
          <a:p>
            <a:r>
              <a:rPr lang="en-GB" dirty="0"/>
              <a:t>Module: Study Design</a:t>
            </a:r>
          </a:p>
        </p:txBody>
      </p:sp>
    </p:spTree>
    <p:extLst>
      <p:ext uri="{BB962C8B-B14F-4D97-AF65-F5344CB8AC3E}">
        <p14:creationId xmlns:p14="http://schemas.microsoft.com/office/powerpoint/2010/main" val="21930081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961EF-4CCB-4FC6-BBA4-E72B0A1CC72A}"/>
              </a:ext>
            </a:extLst>
          </p:cNvPr>
          <p:cNvSpPr>
            <a:spLocks noGrp="1"/>
          </p:cNvSpPr>
          <p:nvPr>
            <p:ph type="title"/>
          </p:nvPr>
        </p:nvSpPr>
        <p:spPr/>
        <p:txBody>
          <a:bodyPr/>
          <a:lstStyle/>
          <a:p>
            <a:r>
              <a:rPr lang="en-CA" dirty="0"/>
              <a:t>Biological samples</a:t>
            </a:r>
          </a:p>
        </p:txBody>
      </p:sp>
      <p:sp>
        <p:nvSpPr>
          <p:cNvPr id="3" name="Content Placeholder 2">
            <a:extLst>
              <a:ext uri="{FF2B5EF4-FFF2-40B4-BE49-F238E27FC236}">
                <a16:creationId xmlns:a16="http://schemas.microsoft.com/office/drawing/2014/main" id="{608EF686-32E2-4F73-B592-9B2D669F1EC7}"/>
              </a:ext>
            </a:extLst>
          </p:cNvPr>
          <p:cNvSpPr>
            <a:spLocks noGrp="1"/>
          </p:cNvSpPr>
          <p:nvPr>
            <p:ph idx="1"/>
          </p:nvPr>
        </p:nvSpPr>
        <p:spPr/>
        <p:txBody>
          <a:bodyPr/>
          <a:lstStyle/>
          <a:p>
            <a:pPr marL="457200" indent="-457200">
              <a:spcAft>
                <a:spcPts val="2400"/>
              </a:spcAft>
            </a:pPr>
            <a:r>
              <a:rPr lang="en-GB" dirty="0"/>
              <a:t>Blood, saliva, hair, milk teeth</a:t>
            </a:r>
          </a:p>
          <a:p>
            <a:pPr marL="457200" indent="-457200">
              <a:spcAft>
                <a:spcPts val="2400"/>
              </a:spcAft>
            </a:pPr>
            <a:r>
              <a:rPr lang="en-GB" dirty="0"/>
              <a:t>Genetic information is extracted from samples</a:t>
            </a:r>
          </a:p>
          <a:p>
            <a:pPr marL="457200" indent="-457200">
              <a:spcAft>
                <a:spcPts val="2400"/>
              </a:spcAft>
            </a:pPr>
            <a:r>
              <a:rPr lang="en-GB" dirty="0"/>
              <a:t>Biomarkers: objective measures of health</a:t>
            </a:r>
          </a:p>
          <a:p>
            <a:pPr marL="457200" indent="-457200">
              <a:spcAft>
                <a:spcPts val="2400"/>
              </a:spcAft>
            </a:pPr>
            <a:r>
              <a:rPr lang="en-GB" dirty="0"/>
              <a:t>Some studies collect biological samples from parents and children, allowing for studies of how genetic risk is passed between generations</a:t>
            </a:r>
            <a:endParaRPr lang="en-CA" dirty="0"/>
          </a:p>
        </p:txBody>
      </p:sp>
    </p:spTree>
    <p:extLst>
      <p:ext uri="{BB962C8B-B14F-4D97-AF65-F5344CB8AC3E}">
        <p14:creationId xmlns:p14="http://schemas.microsoft.com/office/powerpoint/2010/main" val="3938089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961EF-4CCB-4FC6-BBA4-E72B0A1CC72A}"/>
              </a:ext>
            </a:extLst>
          </p:cNvPr>
          <p:cNvSpPr>
            <a:spLocks noGrp="1"/>
          </p:cNvSpPr>
          <p:nvPr>
            <p:ph type="title"/>
          </p:nvPr>
        </p:nvSpPr>
        <p:spPr/>
        <p:txBody>
          <a:bodyPr/>
          <a:lstStyle/>
          <a:p>
            <a:r>
              <a:rPr lang="en-CA" dirty="0"/>
              <a:t>Qualitative information</a:t>
            </a:r>
          </a:p>
        </p:txBody>
      </p:sp>
      <p:sp>
        <p:nvSpPr>
          <p:cNvPr id="3" name="Content Placeholder 2">
            <a:extLst>
              <a:ext uri="{FF2B5EF4-FFF2-40B4-BE49-F238E27FC236}">
                <a16:creationId xmlns:a16="http://schemas.microsoft.com/office/drawing/2014/main" id="{608EF686-32E2-4F73-B592-9B2D669F1EC7}"/>
              </a:ext>
            </a:extLst>
          </p:cNvPr>
          <p:cNvSpPr>
            <a:spLocks noGrp="1"/>
          </p:cNvSpPr>
          <p:nvPr>
            <p:ph idx="1"/>
          </p:nvPr>
        </p:nvSpPr>
        <p:spPr/>
        <p:txBody>
          <a:bodyPr/>
          <a:lstStyle/>
          <a:p>
            <a:pPr marL="457200" indent="-457200">
              <a:spcAft>
                <a:spcPts val="2400"/>
              </a:spcAft>
            </a:pPr>
            <a:r>
              <a:rPr lang="en-GB" dirty="0"/>
              <a:t>Open-ended questions</a:t>
            </a:r>
          </a:p>
          <a:p>
            <a:pPr marL="457200" indent="-457200">
              <a:spcAft>
                <a:spcPts val="2400"/>
              </a:spcAft>
            </a:pPr>
            <a:r>
              <a:rPr lang="en-GB" dirty="0"/>
              <a:t>In-depth interviews</a:t>
            </a:r>
          </a:p>
          <a:p>
            <a:pPr marL="457200" indent="-457200">
              <a:spcAft>
                <a:spcPts val="2400"/>
              </a:spcAft>
            </a:pPr>
            <a:r>
              <a:rPr lang="en-GB" dirty="0"/>
              <a:t>Essays or other writing tasks</a:t>
            </a:r>
          </a:p>
          <a:p>
            <a:pPr marL="457200" indent="-457200">
              <a:spcAft>
                <a:spcPts val="2400"/>
              </a:spcAft>
            </a:pPr>
            <a:r>
              <a:rPr lang="en-GB" dirty="0"/>
              <a:t>Qualitative instruments used to gather information about subjects that are difficult to capture through quantitative means, for example social identity, future plans, feelings</a:t>
            </a:r>
            <a:endParaRPr lang="en-CA" dirty="0"/>
          </a:p>
        </p:txBody>
      </p:sp>
    </p:spTree>
    <p:extLst>
      <p:ext uri="{BB962C8B-B14F-4D97-AF65-F5344CB8AC3E}">
        <p14:creationId xmlns:p14="http://schemas.microsoft.com/office/powerpoint/2010/main" val="19086197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961EF-4CCB-4FC6-BBA4-E72B0A1CC72A}"/>
              </a:ext>
            </a:extLst>
          </p:cNvPr>
          <p:cNvSpPr>
            <a:spLocks noGrp="1"/>
          </p:cNvSpPr>
          <p:nvPr>
            <p:ph type="title"/>
          </p:nvPr>
        </p:nvSpPr>
        <p:spPr/>
        <p:txBody>
          <a:bodyPr/>
          <a:lstStyle/>
          <a:p>
            <a:r>
              <a:rPr lang="en-CA" dirty="0"/>
              <a:t>Example: 1958 British birth cohort</a:t>
            </a:r>
          </a:p>
        </p:txBody>
      </p:sp>
      <p:sp>
        <p:nvSpPr>
          <p:cNvPr id="3" name="Content Placeholder 2">
            <a:extLst>
              <a:ext uri="{FF2B5EF4-FFF2-40B4-BE49-F238E27FC236}">
                <a16:creationId xmlns:a16="http://schemas.microsoft.com/office/drawing/2014/main" id="{608EF686-32E2-4F73-B592-9B2D669F1EC7}"/>
              </a:ext>
            </a:extLst>
          </p:cNvPr>
          <p:cNvSpPr>
            <a:spLocks noGrp="1"/>
          </p:cNvSpPr>
          <p:nvPr>
            <p:ph idx="1"/>
          </p:nvPr>
        </p:nvSpPr>
        <p:spPr/>
        <p:txBody>
          <a:bodyPr/>
          <a:lstStyle/>
          <a:p>
            <a:pPr marL="457200" indent="-457200">
              <a:spcAft>
                <a:spcPts val="2400"/>
              </a:spcAft>
            </a:pPr>
            <a:r>
              <a:rPr lang="en-GB" dirty="0"/>
              <a:t>Imagine you are 25…essays written in 1965 at age 11 (13,600 responses)</a:t>
            </a:r>
          </a:p>
          <a:p>
            <a:pPr marL="457200" indent="-457200">
              <a:spcAft>
                <a:spcPts val="2400"/>
              </a:spcAft>
            </a:pPr>
            <a:r>
              <a:rPr lang="en-GB" dirty="0"/>
              <a:t>Imagine you are 60…essays written in 2008 at age 50 (7,400 responses)</a:t>
            </a:r>
          </a:p>
          <a:p>
            <a:pPr marL="457200" indent="-457200">
              <a:spcAft>
                <a:spcPts val="2400"/>
              </a:spcAft>
            </a:pPr>
            <a:r>
              <a:rPr lang="en-GB" dirty="0"/>
              <a:t>90-minute in-depth qualitative interviews carried out with 230 participants at age 50</a:t>
            </a:r>
          </a:p>
        </p:txBody>
      </p:sp>
    </p:spTree>
    <p:extLst>
      <p:ext uri="{BB962C8B-B14F-4D97-AF65-F5344CB8AC3E}">
        <p14:creationId xmlns:p14="http://schemas.microsoft.com/office/powerpoint/2010/main" val="31894265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6519CD-5D3A-4146-A048-4898B8815FE2}"/>
              </a:ext>
            </a:extLst>
          </p:cNvPr>
          <p:cNvSpPr>
            <a:spLocks noGrp="1"/>
          </p:cNvSpPr>
          <p:nvPr>
            <p:ph type="title"/>
          </p:nvPr>
        </p:nvSpPr>
        <p:spPr/>
        <p:txBody>
          <a:bodyPr/>
          <a:lstStyle/>
          <a:p>
            <a:r>
              <a:rPr lang="en-CA" dirty="0"/>
              <a:t>Modes of data collection</a:t>
            </a:r>
          </a:p>
        </p:txBody>
      </p:sp>
      <p:sp>
        <p:nvSpPr>
          <p:cNvPr id="3" name="Content Placeholder 2">
            <a:extLst>
              <a:ext uri="{FF2B5EF4-FFF2-40B4-BE49-F238E27FC236}">
                <a16:creationId xmlns:a16="http://schemas.microsoft.com/office/drawing/2014/main" id="{259C1813-98C9-4A53-AB23-DDF9B9A23125}"/>
              </a:ext>
            </a:extLst>
          </p:cNvPr>
          <p:cNvSpPr>
            <a:spLocks noGrp="1"/>
          </p:cNvSpPr>
          <p:nvPr>
            <p:ph idx="1"/>
          </p:nvPr>
        </p:nvSpPr>
        <p:spPr/>
        <p:txBody>
          <a:bodyPr/>
          <a:lstStyle/>
          <a:p>
            <a:pPr marL="0" indent="0">
              <a:spcAft>
                <a:spcPts val="2400"/>
              </a:spcAft>
              <a:buNone/>
            </a:pPr>
            <a:r>
              <a:rPr lang="en-GB" b="1" dirty="0"/>
              <a:t>Mode: </a:t>
            </a:r>
            <a:r>
              <a:rPr lang="en-GB" dirty="0"/>
              <a:t>method by which the data collection instruments are administered</a:t>
            </a:r>
          </a:p>
          <a:p>
            <a:pPr marL="457200" indent="-457200">
              <a:spcAft>
                <a:spcPts val="2400"/>
              </a:spcAft>
            </a:pPr>
            <a:r>
              <a:rPr lang="en-GB" dirty="0"/>
              <a:t>Face-to-face</a:t>
            </a:r>
          </a:p>
          <a:p>
            <a:pPr marL="457200" indent="-457200">
              <a:spcAft>
                <a:spcPts val="2400"/>
              </a:spcAft>
            </a:pPr>
            <a:r>
              <a:rPr lang="en-GB" dirty="0"/>
              <a:t>Telephone</a:t>
            </a:r>
          </a:p>
          <a:p>
            <a:pPr marL="457200" indent="-457200">
              <a:spcAft>
                <a:spcPts val="2400"/>
              </a:spcAft>
            </a:pPr>
            <a:r>
              <a:rPr lang="en-GB" dirty="0"/>
              <a:t>Post</a:t>
            </a:r>
          </a:p>
          <a:p>
            <a:pPr marL="457200" indent="-457200">
              <a:spcAft>
                <a:spcPts val="2400"/>
              </a:spcAft>
            </a:pPr>
            <a:r>
              <a:rPr lang="en-GB" dirty="0"/>
              <a:t>Online</a:t>
            </a:r>
            <a:endParaRPr lang="en-CA" dirty="0"/>
          </a:p>
        </p:txBody>
      </p:sp>
    </p:spTree>
    <p:extLst>
      <p:ext uri="{BB962C8B-B14F-4D97-AF65-F5344CB8AC3E}">
        <p14:creationId xmlns:p14="http://schemas.microsoft.com/office/powerpoint/2010/main" val="13448838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2DD41E-EA8A-4087-8D40-B5FB5A34FB9D}"/>
              </a:ext>
            </a:extLst>
          </p:cNvPr>
          <p:cNvSpPr>
            <a:spLocks noGrp="1"/>
          </p:cNvSpPr>
          <p:nvPr>
            <p:ph type="title"/>
          </p:nvPr>
        </p:nvSpPr>
        <p:spPr/>
        <p:txBody>
          <a:bodyPr/>
          <a:lstStyle/>
          <a:p>
            <a:r>
              <a:rPr lang="en-CA" dirty="0"/>
              <a:t>Mixing modes of data collection</a:t>
            </a:r>
          </a:p>
        </p:txBody>
      </p:sp>
      <p:sp>
        <p:nvSpPr>
          <p:cNvPr id="3" name="Content Placeholder 2">
            <a:extLst>
              <a:ext uri="{FF2B5EF4-FFF2-40B4-BE49-F238E27FC236}">
                <a16:creationId xmlns:a16="http://schemas.microsoft.com/office/drawing/2014/main" id="{813A0DAC-5510-43D9-B101-213301317377}"/>
              </a:ext>
            </a:extLst>
          </p:cNvPr>
          <p:cNvSpPr>
            <a:spLocks noGrp="1"/>
          </p:cNvSpPr>
          <p:nvPr>
            <p:ph idx="1"/>
          </p:nvPr>
        </p:nvSpPr>
        <p:spPr/>
        <p:txBody>
          <a:bodyPr>
            <a:normAutofit lnSpcReduction="10000"/>
          </a:bodyPr>
          <a:lstStyle/>
          <a:p>
            <a:pPr marL="457200" indent="-457200">
              <a:spcAft>
                <a:spcPts val="1200"/>
              </a:spcAft>
            </a:pPr>
            <a:r>
              <a:rPr lang="en-GB" dirty="0"/>
              <a:t>Most studies use a mixture of modes</a:t>
            </a:r>
          </a:p>
          <a:p>
            <a:pPr marL="457200" indent="-457200">
              <a:spcAft>
                <a:spcPts val="1200"/>
              </a:spcAft>
            </a:pPr>
            <a:r>
              <a:rPr lang="en-GB" dirty="0"/>
              <a:t>Varying mode by sweep: e.g. carrying out one survey face-to-face and next by phone</a:t>
            </a:r>
          </a:p>
          <a:p>
            <a:pPr marL="457200" indent="-457200">
              <a:spcAft>
                <a:spcPts val="1200"/>
              </a:spcAft>
            </a:pPr>
            <a:r>
              <a:rPr lang="en-GB" dirty="0"/>
              <a:t>Varying within sweep: e.g. collecting some info by postal questionnaire and some in face-to-face interview, or asking some participants to take part online and others through face-to-face interviews</a:t>
            </a:r>
          </a:p>
          <a:p>
            <a:pPr marL="457200" indent="-457200">
              <a:spcAft>
                <a:spcPts val="1200"/>
              </a:spcAft>
            </a:pPr>
            <a:r>
              <a:rPr lang="en-GB" dirty="0"/>
              <a:t>Combining modes can save costs, however can also introduce measurement error</a:t>
            </a:r>
            <a:endParaRPr lang="en-CA" dirty="0"/>
          </a:p>
        </p:txBody>
      </p:sp>
    </p:spTree>
    <p:extLst>
      <p:ext uri="{BB962C8B-B14F-4D97-AF65-F5344CB8AC3E}">
        <p14:creationId xmlns:p14="http://schemas.microsoft.com/office/powerpoint/2010/main" val="23076682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94A729-9912-4C17-A879-29A5150B596C}"/>
              </a:ext>
            </a:extLst>
          </p:cNvPr>
          <p:cNvSpPr>
            <a:spLocks noGrp="1"/>
          </p:cNvSpPr>
          <p:nvPr>
            <p:ph type="title"/>
          </p:nvPr>
        </p:nvSpPr>
        <p:spPr/>
        <p:txBody>
          <a:bodyPr/>
          <a:lstStyle/>
          <a:p>
            <a:r>
              <a:rPr lang="en-CA" dirty="0"/>
              <a:t>Linking to government records</a:t>
            </a:r>
          </a:p>
        </p:txBody>
      </p:sp>
      <p:sp>
        <p:nvSpPr>
          <p:cNvPr id="3" name="Content Placeholder 2">
            <a:extLst>
              <a:ext uri="{FF2B5EF4-FFF2-40B4-BE49-F238E27FC236}">
                <a16:creationId xmlns:a16="http://schemas.microsoft.com/office/drawing/2014/main" id="{F4E6FEE4-5E5E-4890-9FBE-B9B7A573E8A7}"/>
              </a:ext>
            </a:extLst>
          </p:cNvPr>
          <p:cNvSpPr>
            <a:spLocks noGrp="1"/>
          </p:cNvSpPr>
          <p:nvPr>
            <p:ph idx="1"/>
          </p:nvPr>
        </p:nvSpPr>
        <p:spPr/>
        <p:txBody>
          <a:bodyPr>
            <a:normAutofit/>
          </a:bodyPr>
          <a:lstStyle/>
          <a:p>
            <a:pPr marL="457200" indent="-457200">
              <a:spcAft>
                <a:spcPts val="1200"/>
              </a:spcAft>
            </a:pPr>
            <a:r>
              <a:rPr lang="en-CA" dirty="0"/>
              <a:t>Enhance study info by asking for consent to link to government administrative records, </a:t>
            </a:r>
            <a:r>
              <a:rPr lang="en-CA"/>
              <a:t>e.g. Key </a:t>
            </a:r>
            <a:r>
              <a:rPr lang="en-CA" dirty="0"/>
              <a:t>Stage scores, tax and benefits records, or hospital admittance</a:t>
            </a:r>
          </a:p>
          <a:p>
            <a:pPr marL="457200" indent="-457200">
              <a:spcAft>
                <a:spcPts val="1200"/>
              </a:spcAft>
            </a:pPr>
            <a:r>
              <a:rPr lang="en-GB" dirty="0"/>
              <a:t>S</a:t>
            </a:r>
            <a:r>
              <a:rPr lang="en-CA" dirty="0" err="1"/>
              <a:t>ome</a:t>
            </a:r>
            <a:r>
              <a:rPr lang="en-CA" dirty="0"/>
              <a:t> studies use linked data as fundamental part of study design</a:t>
            </a:r>
          </a:p>
          <a:p>
            <a:pPr marL="457200" indent="-457200">
              <a:spcAft>
                <a:spcPts val="1200"/>
              </a:spcAft>
            </a:pPr>
            <a:r>
              <a:rPr lang="en-GB" dirty="0"/>
              <a:t>F</a:t>
            </a:r>
            <a:r>
              <a:rPr lang="en-CA" dirty="0" err="1"/>
              <a:t>uture</a:t>
            </a:r>
            <a:r>
              <a:rPr lang="en-CA" dirty="0"/>
              <a:t> linkage could include social media accounts, store rewards cards, smart energy readers</a:t>
            </a:r>
          </a:p>
        </p:txBody>
      </p:sp>
    </p:spTree>
    <p:extLst>
      <p:ext uri="{BB962C8B-B14F-4D97-AF65-F5344CB8AC3E}">
        <p14:creationId xmlns:p14="http://schemas.microsoft.com/office/powerpoint/2010/main" val="39690059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Data collection instruments</a:t>
            </a:r>
          </a:p>
        </p:txBody>
      </p:sp>
      <p:sp>
        <p:nvSpPr>
          <p:cNvPr id="3" name="Content Placeholder 2"/>
          <p:cNvSpPr>
            <a:spLocks noGrp="1"/>
          </p:cNvSpPr>
          <p:nvPr>
            <p:ph idx="1"/>
          </p:nvPr>
        </p:nvSpPr>
        <p:spPr/>
        <p:txBody>
          <a:bodyPr>
            <a:normAutofit lnSpcReduction="10000"/>
          </a:bodyPr>
          <a:lstStyle/>
          <a:p>
            <a:pPr marL="457200" indent="-457200">
              <a:spcAft>
                <a:spcPts val="2400"/>
              </a:spcAft>
            </a:pPr>
            <a:r>
              <a:rPr lang="en-GB" dirty="0"/>
              <a:t>Different tools used to collect different types of information (e.g. questionnaires, health assessments, cognitive tests)</a:t>
            </a:r>
          </a:p>
          <a:p>
            <a:pPr marL="457200" indent="-457200">
              <a:spcAft>
                <a:spcPts val="2400"/>
              </a:spcAft>
            </a:pPr>
            <a:r>
              <a:rPr lang="en-GB" b="1" dirty="0"/>
              <a:t>Respondents:</a:t>
            </a:r>
            <a:r>
              <a:rPr lang="en-GB" dirty="0"/>
              <a:t> studies may use the same or different instruments with different respondents (e.g. participant, parent, partner)</a:t>
            </a:r>
          </a:p>
          <a:p>
            <a:pPr marL="457200" indent="-457200">
              <a:spcAft>
                <a:spcPts val="2400"/>
              </a:spcAft>
            </a:pPr>
            <a:r>
              <a:rPr lang="en-GB" b="1" dirty="0"/>
              <a:t>Challenge:</a:t>
            </a:r>
            <a:r>
              <a:rPr lang="en-GB" dirty="0"/>
              <a:t> do new and improved instruments collect comparable data as older instruments?</a:t>
            </a:r>
          </a:p>
        </p:txBody>
      </p:sp>
    </p:spTree>
    <p:extLst>
      <p:ext uri="{BB962C8B-B14F-4D97-AF65-F5344CB8AC3E}">
        <p14:creationId xmlns:p14="http://schemas.microsoft.com/office/powerpoint/2010/main" val="770825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123751-630E-404C-9179-642CD8952361}"/>
              </a:ext>
            </a:extLst>
          </p:cNvPr>
          <p:cNvSpPr>
            <a:spLocks noGrp="1"/>
          </p:cNvSpPr>
          <p:nvPr>
            <p:ph type="title"/>
          </p:nvPr>
        </p:nvSpPr>
        <p:spPr/>
        <p:txBody>
          <a:bodyPr>
            <a:normAutofit/>
          </a:bodyPr>
          <a:lstStyle/>
          <a:p>
            <a:r>
              <a:rPr lang="en-GB" sz="3900" dirty="0"/>
              <a:t>Example: Millennium Cohort Study</a:t>
            </a:r>
            <a:endParaRPr lang="en-CA" sz="3900" dirty="0"/>
          </a:p>
        </p:txBody>
      </p:sp>
      <p:graphicFrame>
        <p:nvGraphicFramePr>
          <p:cNvPr id="9" name="Table 8">
            <a:extLst>
              <a:ext uri="{FF2B5EF4-FFF2-40B4-BE49-F238E27FC236}">
                <a16:creationId xmlns:a16="http://schemas.microsoft.com/office/drawing/2014/main" id="{2DCC01BF-61C0-4113-9F69-05F5438853E5}"/>
              </a:ext>
            </a:extLst>
          </p:cNvPr>
          <p:cNvGraphicFramePr>
            <a:graphicFrameLocks noGrp="1"/>
          </p:cNvGraphicFramePr>
          <p:nvPr>
            <p:extLst>
              <p:ext uri="{D42A27DB-BD31-4B8C-83A1-F6EECF244321}">
                <p14:modId xmlns:p14="http://schemas.microsoft.com/office/powerpoint/2010/main" val="2023094219"/>
              </p:ext>
            </p:extLst>
          </p:nvPr>
        </p:nvGraphicFramePr>
        <p:xfrm>
          <a:off x="1280154" y="1773956"/>
          <a:ext cx="7235196" cy="4703517"/>
        </p:xfrm>
        <a:graphic>
          <a:graphicData uri="http://schemas.openxmlformats.org/drawingml/2006/table">
            <a:tbl>
              <a:tblPr firstRow="1" bandRow="1">
                <a:solidFill>
                  <a:srgbClr val="FFFFFF"/>
                </a:solidFill>
              </a:tblPr>
              <a:tblGrid>
                <a:gridCol w="1205866">
                  <a:extLst>
                    <a:ext uri="{9D8B030D-6E8A-4147-A177-3AD203B41FA5}">
                      <a16:colId xmlns:a16="http://schemas.microsoft.com/office/drawing/2014/main" val="20000"/>
                    </a:ext>
                  </a:extLst>
                </a:gridCol>
                <a:gridCol w="1205866">
                  <a:extLst>
                    <a:ext uri="{9D8B030D-6E8A-4147-A177-3AD203B41FA5}">
                      <a16:colId xmlns:a16="http://schemas.microsoft.com/office/drawing/2014/main" val="20001"/>
                    </a:ext>
                  </a:extLst>
                </a:gridCol>
                <a:gridCol w="1205866">
                  <a:extLst>
                    <a:ext uri="{9D8B030D-6E8A-4147-A177-3AD203B41FA5}">
                      <a16:colId xmlns:a16="http://schemas.microsoft.com/office/drawing/2014/main" val="20002"/>
                    </a:ext>
                  </a:extLst>
                </a:gridCol>
                <a:gridCol w="1205866">
                  <a:extLst>
                    <a:ext uri="{9D8B030D-6E8A-4147-A177-3AD203B41FA5}">
                      <a16:colId xmlns:a16="http://schemas.microsoft.com/office/drawing/2014/main" val="20003"/>
                    </a:ext>
                  </a:extLst>
                </a:gridCol>
                <a:gridCol w="1205866">
                  <a:extLst>
                    <a:ext uri="{9D8B030D-6E8A-4147-A177-3AD203B41FA5}">
                      <a16:colId xmlns:a16="http://schemas.microsoft.com/office/drawing/2014/main" val="20004"/>
                    </a:ext>
                  </a:extLst>
                </a:gridCol>
                <a:gridCol w="1205866">
                  <a:extLst>
                    <a:ext uri="{9D8B030D-6E8A-4147-A177-3AD203B41FA5}">
                      <a16:colId xmlns:a16="http://schemas.microsoft.com/office/drawing/2014/main" val="2452235260"/>
                    </a:ext>
                  </a:extLst>
                </a:gridCol>
              </a:tblGrid>
              <a:tr h="433775">
                <a:tc>
                  <a:txBody>
                    <a:bodyPr/>
                    <a:lstStyle>
                      <a:lvl1pPr marL="0" algn="l" defTabSz="685800" rtl="0" eaLnBrk="1" latinLnBrk="0" hangingPunct="1">
                        <a:defRPr sz="1350" b="1" kern="1200">
                          <a:solidFill>
                            <a:schemeClr val="tx1"/>
                          </a:solidFill>
                          <a:latin typeface="Arial" panose="020B0604020202020204"/>
                        </a:defRPr>
                      </a:lvl1pPr>
                      <a:lvl2pPr marL="342900" algn="l" defTabSz="685800" rtl="0" eaLnBrk="1" latinLnBrk="0" hangingPunct="1">
                        <a:defRPr sz="1350" b="1" kern="1200">
                          <a:solidFill>
                            <a:schemeClr val="tx1"/>
                          </a:solidFill>
                          <a:latin typeface="Arial" panose="020B0604020202020204"/>
                        </a:defRPr>
                      </a:lvl2pPr>
                      <a:lvl3pPr marL="685800" algn="l" defTabSz="685800" rtl="0" eaLnBrk="1" latinLnBrk="0" hangingPunct="1">
                        <a:defRPr sz="1350" b="1" kern="1200">
                          <a:solidFill>
                            <a:schemeClr val="tx1"/>
                          </a:solidFill>
                          <a:latin typeface="Arial" panose="020B0604020202020204"/>
                        </a:defRPr>
                      </a:lvl3pPr>
                      <a:lvl4pPr marL="1028700" algn="l" defTabSz="685800" rtl="0" eaLnBrk="1" latinLnBrk="0" hangingPunct="1">
                        <a:defRPr sz="1350" b="1" kern="1200">
                          <a:solidFill>
                            <a:schemeClr val="tx1"/>
                          </a:solidFill>
                          <a:latin typeface="Arial" panose="020B0604020202020204"/>
                        </a:defRPr>
                      </a:lvl4pPr>
                      <a:lvl5pPr marL="1371600" algn="l" defTabSz="685800" rtl="0" eaLnBrk="1" latinLnBrk="0" hangingPunct="1">
                        <a:defRPr sz="1350" b="1" kern="1200">
                          <a:solidFill>
                            <a:schemeClr val="tx1"/>
                          </a:solidFill>
                          <a:latin typeface="Arial" panose="020B0604020202020204"/>
                        </a:defRPr>
                      </a:lvl5pPr>
                      <a:lvl6pPr marL="1714500" algn="l" defTabSz="685800" rtl="0" eaLnBrk="1" latinLnBrk="0" hangingPunct="1">
                        <a:defRPr sz="1350" b="1" kern="1200">
                          <a:solidFill>
                            <a:schemeClr val="tx1"/>
                          </a:solidFill>
                          <a:latin typeface="Arial" panose="020B0604020202020204"/>
                        </a:defRPr>
                      </a:lvl6pPr>
                      <a:lvl7pPr marL="2057400" algn="l" defTabSz="685800" rtl="0" eaLnBrk="1" latinLnBrk="0" hangingPunct="1">
                        <a:defRPr sz="1350" b="1" kern="1200">
                          <a:solidFill>
                            <a:schemeClr val="tx1"/>
                          </a:solidFill>
                          <a:latin typeface="Arial" panose="020B0604020202020204"/>
                        </a:defRPr>
                      </a:lvl7pPr>
                      <a:lvl8pPr marL="2400300" algn="l" defTabSz="685800" rtl="0" eaLnBrk="1" latinLnBrk="0" hangingPunct="1">
                        <a:defRPr sz="1350" b="1" kern="1200">
                          <a:solidFill>
                            <a:schemeClr val="tx1"/>
                          </a:solidFill>
                          <a:latin typeface="Arial" panose="020B0604020202020204"/>
                        </a:defRPr>
                      </a:lvl8pPr>
                      <a:lvl9pPr marL="2743200" algn="l" defTabSz="685800" rtl="0" eaLnBrk="1" latinLnBrk="0" hangingPunct="1">
                        <a:defRPr sz="1350" b="1" kern="1200">
                          <a:solidFill>
                            <a:schemeClr val="tx1"/>
                          </a:solidFill>
                          <a:latin typeface="Arial" panose="020B0604020202020204"/>
                        </a:defRPr>
                      </a:lvl9pPr>
                    </a:lstStyle>
                    <a:p>
                      <a:pPr marL="0" marR="0" indent="0" algn="r" defTabSz="914400" rtl="0" eaLnBrk="1" fontAlgn="auto" latinLnBrk="0" hangingPunct="1">
                        <a:lnSpc>
                          <a:spcPct val="100000"/>
                        </a:lnSpc>
                        <a:spcBef>
                          <a:spcPts val="0"/>
                        </a:spcBef>
                        <a:spcAft>
                          <a:spcPts val="0"/>
                        </a:spcAft>
                        <a:buClrTx/>
                        <a:buSzTx/>
                        <a:buFontTx/>
                        <a:buNone/>
                        <a:tabLst/>
                        <a:defRPr/>
                      </a:pPr>
                      <a:r>
                        <a:rPr lang="en-GB" sz="1600" b="0" dirty="0">
                          <a:solidFill>
                            <a:schemeClr val="bg1"/>
                          </a:solidFill>
                          <a:latin typeface="Arial" panose="020B0604020202020204" pitchFamily="34" charset="0"/>
                          <a:cs typeface="Arial" panose="020B0604020202020204" pitchFamily="34" charset="0"/>
                        </a:rPr>
                        <a:t>2001-03</a:t>
                      </a:r>
                    </a:p>
                  </a:txBody>
                  <a:tcPr marR="126000" marB="54000" anchor="b">
                    <a:lnL w="6350" cap="flat" cmpd="sng" algn="ctr">
                      <a:noFill/>
                      <a:prstDash val="solid"/>
                      <a:round/>
                      <a:headEnd type="none" w="med" len="med"/>
                      <a:tailEnd type="none" w="med" len="med"/>
                    </a:lnL>
                    <a:lnR w="6350" cap="flat" cmpd="sng" algn="ctr">
                      <a:solidFill>
                        <a:srgbClr val="A79E93">
                          <a:lumMod val="60000"/>
                          <a:lumOff val="40000"/>
                        </a:srgbClr>
                      </a:solidFill>
                      <a:prstDash val="solid"/>
                      <a:round/>
                      <a:headEnd type="none" w="med" len="med"/>
                      <a:tailEnd type="none" w="med" len="med"/>
                    </a:lnR>
                    <a:lnT w="12700" cmpd="sng">
                      <a:noFill/>
                    </a:lnT>
                    <a:lnB w="25400" cmpd="sng">
                      <a:noFill/>
                    </a:lnB>
                    <a:lnTlToBr w="12700" cmpd="sng">
                      <a:noFill/>
                      <a:prstDash val="solid"/>
                    </a:lnTlToBr>
                    <a:lnBlToTr w="12700" cmpd="sng">
                      <a:noFill/>
                      <a:prstDash val="solid"/>
                    </a:lnBlToTr>
                    <a:solidFill>
                      <a:srgbClr val="CFCBC7"/>
                    </a:solidFill>
                  </a:tcPr>
                </a:tc>
                <a:tc>
                  <a:txBody>
                    <a:bodyPr/>
                    <a:lstStyle>
                      <a:lvl1pPr marL="0" algn="l" defTabSz="685800" rtl="0" eaLnBrk="1" latinLnBrk="0" hangingPunct="1">
                        <a:defRPr sz="1350" b="1" kern="1200">
                          <a:solidFill>
                            <a:schemeClr val="tx1"/>
                          </a:solidFill>
                          <a:latin typeface="Arial" panose="020B0604020202020204"/>
                        </a:defRPr>
                      </a:lvl1pPr>
                      <a:lvl2pPr marL="342900" algn="l" defTabSz="685800" rtl="0" eaLnBrk="1" latinLnBrk="0" hangingPunct="1">
                        <a:defRPr sz="1350" b="1" kern="1200">
                          <a:solidFill>
                            <a:schemeClr val="tx1"/>
                          </a:solidFill>
                          <a:latin typeface="Arial" panose="020B0604020202020204"/>
                        </a:defRPr>
                      </a:lvl2pPr>
                      <a:lvl3pPr marL="685800" algn="l" defTabSz="685800" rtl="0" eaLnBrk="1" latinLnBrk="0" hangingPunct="1">
                        <a:defRPr sz="1350" b="1" kern="1200">
                          <a:solidFill>
                            <a:schemeClr val="tx1"/>
                          </a:solidFill>
                          <a:latin typeface="Arial" panose="020B0604020202020204"/>
                        </a:defRPr>
                      </a:lvl3pPr>
                      <a:lvl4pPr marL="1028700" algn="l" defTabSz="685800" rtl="0" eaLnBrk="1" latinLnBrk="0" hangingPunct="1">
                        <a:defRPr sz="1350" b="1" kern="1200">
                          <a:solidFill>
                            <a:schemeClr val="tx1"/>
                          </a:solidFill>
                          <a:latin typeface="Arial" panose="020B0604020202020204"/>
                        </a:defRPr>
                      </a:lvl4pPr>
                      <a:lvl5pPr marL="1371600" algn="l" defTabSz="685800" rtl="0" eaLnBrk="1" latinLnBrk="0" hangingPunct="1">
                        <a:defRPr sz="1350" b="1" kern="1200">
                          <a:solidFill>
                            <a:schemeClr val="tx1"/>
                          </a:solidFill>
                          <a:latin typeface="Arial" panose="020B0604020202020204"/>
                        </a:defRPr>
                      </a:lvl5pPr>
                      <a:lvl6pPr marL="1714500" algn="l" defTabSz="685800" rtl="0" eaLnBrk="1" latinLnBrk="0" hangingPunct="1">
                        <a:defRPr sz="1350" b="1" kern="1200">
                          <a:solidFill>
                            <a:schemeClr val="tx1"/>
                          </a:solidFill>
                          <a:latin typeface="Arial" panose="020B0604020202020204"/>
                        </a:defRPr>
                      </a:lvl6pPr>
                      <a:lvl7pPr marL="2057400" algn="l" defTabSz="685800" rtl="0" eaLnBrk="1" latinLnBrk="0" hangingPunct="1">
                        <a:defRPr sz="1350" b="1" kern="1200">
                          <a:solidFill>
                            <a:schemeClr val="tx1"/>
                          </a:solidFill>
                          <a:latin typeface="Arial" panose="020B0604020202020204"/>
                        </a:defRPr>
                      </a:lvl7pPr>
                      <a:lvl8pPr marL="2400300" algn="l" defTabSz="685800" rtl="0" eaLnBrk="1" latinLnBrk="0" hangingPunct="1">
                        <a:defRPr sz="1350" b="1" kern="1200">
                          <a:solidFill>
                            <a:schemeClr val="tx1"/>
                          </a:solidFill>
                          <a:latin typeface="Arial" panose="020B0604020202020204"/>
                        </a:defRPr>
                      </a:lvl8pPr>
                      <a:lvl9pPr marL="2743200" algn="l" defTabSz="685800" rtl="0" eaLnBrk="1" latinLnBrk="0" hangingPunct="1">
                        <a:defRPr sz="1350" b="1" kern="1200">
                          <a:solidFill>
                            <a:schemeClr val="tx1"/>
                          </a:solidFill>
                          <a:latin typeface="Arial" panose="020B0604020202020204"/>
                        </a:defRPr>
                      </a:lvl9pPr>
                    </a:lstStyle>
                    <a:p>
                      <a:pPr marL="0" marR="0" indent="0" algn="r" defTabSz="914400" rtl="0" eaLnBrk="1" fontAlgn="auto" latinLnBrk="0" hangingPunct="1">
                        <a:lnSpc>
                          <a:spcPct val="100000"/>
                        </a:lnSpc>
                        <a:spcBef>
                          <a:spcPts val="0"/>
                        </a:spcBef>
                        <a:spcAft>
                          <a:spcPts val="0"/>
                        </a:spcAft>
                        <a:buClrTx/>
                        <a:buSzTx/>
                        <a:buFontTx/>
                        <a:buNone/>
                        <a:tabLst/>
                        <a:defRPr/>
                      </a:pPr>
                      <a:r>
                        <a:rPr lang="en-GB" sz="1600" b="0" dirty="0">
                          <a:solidFill>
                            <a:schemeClr val="bg1"/>
                          </a:solidFill>
                          <a:latin typeface="Arial" panose="020B0604020202020204" pitchFamily="34" charset="0"/>
                          <a:cs typeface="Arial" panose="020B0604020202020204" pitchFamily="34" charset="0"/>
                        </a:rPr>
                        <a:t>2003-05</a:t>
                      </a:r>
                    </a:p>
                  </a:txBody>
                  <a:tcPr marR="126000" marB="54000" anchor="b">
                    <a:lnL w="6350" cap="flat" cmpd="sng" algn="ctr">
                      <a:solidFill>
                        <a:srgbClr val="A79E93">
                          <a:lumMod val="60000"/>
                          <a:lumOff val="40000"/>
                        </a:srgbClr>
                      </a:solidFill>
                      <a:prstDash val="solid"/>
                      <a:round/>
                      <a:headEnd type="none" w="med" len="med"/>
                      <a:tailEnd type="none" w="med" len="med"/>
                    </a:lnL>
                    <a:lnR w="6350" cap="flat" cmpd="sng" algn="ctr">
                      <a:solidFill>
                        <a:srgbClr val="A79E93">
                          <a:lumMod val="60000"/>
                          <a:lumOff val="40000"/>
                        </a:srgbClr>
                      </a:solidFill>
                      <a:prstDash val="solid"/>
                      <a:round/>
                      <a:headEnd type="none" w="med" len="med"/>
                      <a:tailEnd type="none" w="med" len="med"/>
                    </a:lnR>
                    <a:lnT w="12700" cmpd="sng">
                      <a:noFill/>
                    </a:lnT>
                    <a:lnB w="25400" cmpd="sng">
                      <a:noFill/>
                    </a:lnB>
                    <a:lnTlToBr w="12700" cmpd="sng">
                      <a:noFill/>
                      <a:prstDash val="solid"/>
                    </a:lnTlToBr>
                    <a:lnBlToTr w="12700" cmpd="sng">
                      <a:noFill/>
                      <a:prstDash val="solid"/>
                    </a:lnBlToTr>
                    <a:solidFill>
                      <a:srgbClr val="CFCBC7"/>
                    </a:solidFill>
                  </a:tcPr>
                </a:tc>
                <a:tc>
                  <a:txBody>
                    <a:bodyPr/>
                    <a:lstStyle>
                      <a:lvl1pPr marL="0" algn="l" defTabSz="685800" rtl="0" eaLnBrk="1" latinLnBrk="0" hangingPunct="1">
                        <a:defRPr sz="1350" b="1" kern="1200">
                          <a:solidFill>
                            <a:schemeClr val="tx1"/>
                          </a:solidFill>
                          <a:latin typeface="Arial" panose="020B0604020202020204"/>
                        </a:defRPr>
                      </a:lvl1pPr>
                      <a:lvl2pPr marL="342900" algn="l" defTabSz="685800" rtl="0" eaLnBrk="1" latinLnBrk="0" hangingPunct="1">
                        <a:defRPr sz="1350" b="1" kern="1200">
                          <a:solidFill>
                            <a:schemeClr val="tx1"/>
                          </a:solidFill>
                          <a:latin typeface="Arial" panose="020B0604020202020204"/>
                        </a:defRPr>
                      </a:lvl2pPr>
                      <a:lvl3pPr marL="685800" algn="l" defTabSz="685800" rtl="0" eaLnBrk="1" latinLnBrk="0" hangingPunct="1">
                        <a:defRPr sz="1350" b="1" kern="1200">
                          <a:solidFill>
                            <a:schemeClr val="tx1"/>
                          </a:solidFill>
                          <a:latin typeface="Arial" panose="020B0604020202020204"/>
                        </a:defRPr>
                      </a:lvl3pPr>
                      <a:lvl4pPr marL="1028700" algn="l" defTabSz="685800" rtl="0" eaLnBrk="1" latinLnBrk="0" hangingPunct="1">
                        <a:defRPr sz="1350" b="1" kern="1200">
                          <a:solidFill>
                            <a:schemeClr val="tx1"/>
                          </a:solidFill>
                          <a:latin typeface="Arial" panose="020B0604020202020204"/>
                        </a:defRPr>
                      </a:lvl4pPr>
                      <a:lvl5pPr marL="1371600" algn="l" defTabSz="685800" rtl="0" eaLnBrk="1" latinLnBrk="0" hangingPunct="1">
                        <a:defRPr sz="1350" b="1" kern="1200">
                          <a:solidFill>
                            <a:schemeClr val="tx1"/>
                          </a:solidFill>
                          <a:latin typeface="Arial" panose="020B0604020202020204"/>
                        </a:defRPr>
                      </a:lvl5pPr>
                      <a:lvl6pPr marL="1714500" algn="l" defTabSz="685800" rtl="0" eaLnBrk="1" latinLnBrk="0" hangingPunct="1">
                        <a:defRPr sz="1350" b="1" kern="1200">
                          <a:solidFill>
                            <a:schemeClr val="tx1"/>
                          </a:solidFill>
                          <a:latin typeface="Arial" panose="020B0604020202020204"/>
                        </a:defRPr>
                      </a:lvl6pPr>
                      <a:lvl7pPr marL="2057400" algn="l" defTabSz="685800" rtl="0" eaLnBrk="1" latinLnBrk="0" hangingPunct="1">
                        <a:defRPr sz="1350" b="1" kern="1200">
                          <a:solidFill>
                            <a:schemeClr val="tx1"/>
                          </a:solidFill>
                          <a:latin typeface="Arial" panose="020B0604020202020204"/>
                        </a:defRPr>
                      </a:lvl7pPr>
                      <a:lvl8pPr marL="2400300" algn="l" defTabSz="685800" rtl="0" eaLnBrk="1" latinLnBrk="0" hangingPunct="1">
                        <a:defRPr sz="1350" b="1" kern="1200">
                          <a:solidFill>
                            <a:schemeClr val="tx1"/>
                          </a:solidFill>
                          <a:latin typeface="Arial" panose="020B0604020202020204"/>
                        </a:defRPr>
                      </a:lvl8pPr>
                      <a:lvl9pPr marL="2743200" algn="l" defTabSz="685800" rtl="0" eaLnBrk="1" latinLnBrk="0" hangingPunct="1">
                        <a:defRPr sz="1350" b="1" kern="1200">
                          <a:solidFill>
                            <a:schemeClr val="tx1"/>
                          </a:solidFill>
                          <a:latin typeface="Arial" panose="020B0604020202020204"/>
                        </a:defRPr>
                      </a:lvl9pPr>
                    </a:lstStyle>
                    <a:p>
                      <a:pPr marL="0" marR="0" indent="0" algn="r" defTabSz="914400" rtl="0" eaLnBrk="1" fontAlgn="auto" latinLnBrk="0" hangingPunct="1">
                        <a:lnSpc>
                          <a:spcPct val="100000"/>
                        </a:lnSpc>
                        <a:spcBef>
                          <a:spcPts val="0"/>
                        </a:spcBef>
                        <a:spcAft>
                          <a:spcPts val="0"/>
                        </a:spcAft>
                        <a:buClrTx/>
                        <a:buSzTx/>
                        <a:buFontTx/>
                        <a:buNone/>
                        <a:tabLst/>
                        <a:defRPr/>
                      </a:pPr>
                      <a:r>
                        <a:rPr lang="en-GB" sz="1600" b="0" dirty="0">
                          <a:solidFill>
                            <a:schemeClr val="bg1"/>
                          </a:solidFill>
                          <a:latin typeface="Arial" panose="020B0604020202020204" pitchFamily="34" charset="0"/>
                          <a:cs typeface="Arial" panose="020B0604020202020204" pitchFamily="34" charset="0"/>
                        </a:rPr>
                        <a:t>2006</a:t>
                      </a:r>
                    </a:p>
                  </a:txBody>
                  <a:tcPr marR="126000" marB="54000" anchor="b">
                    <a:lnL w="6350" cap="flat" cmpd="sng" algn="ctr">
                      <a:solidFill>
                        <a:srgbClr val="A79E93">
                          <a:lumMod val="60000"/>
                          <a:lumOff val="40000"/>
                        </a:srgbClr>
                      </a:solidFill>
                      <a:prstDash val="solid"/>
                      <a:round/>
                      <a:headEnd type="none" w="med" len="med"/>
                      <a:tailEnd type="none" w="med" len="med"/>
                    </a:lnL>
                    <a:lnR w="6350" cap="flat" cmpd="sng" algn="ctr">
                      <a:solidFill>
                        <a:srgbClr val="A79E93">
                          <a:lumMod val="60000"/>
                          <a:lumOff val="40000"/>
                        </a:srgbClr>
                      </a:solidFill>
                      <a:prstDash val="solid"/>
                      <a:round/>
                      <a:headEnd type="none" w="med" len="med"/>
                      <a:tailEnd type="none" w="med" len="med"/>
                    </a:lnR>
                    <a:lnT w="12700" cmpd="sng">
                      <a:noFill/>
                    </a:lnT>
                    <a:lnB w="25400" cmpd="sng">
                      <a:noFill/>
                    </a:lnB>
                    <a:lnTlToBr w="12700" cmpd="sng">
                      <a:noFill/>
                      <a:prstDash val="solid"/>
                    </a:lnTlToBr>
                    <a:lnBlToTr w="12700" cmpd="sng">
                      <a:noFill/>
                      <a:prstDash val="solid"/>
                    </a:lnBlToTr>
                    <a:solidFill>
                      <a:srgbClr val="CFCBC7"/>
                    </a:solidFill>
                  </a:tcPr>
                </a:tc>
                <a:tc>
                  <a:txBody>
                    <a:bodyPr/>
                    <a:lstStyle>
                      <a:lvl1pPr marL="0" algn="l" defTabSz="685800" rtl="0" eaLnBrk="1" latinLnBrk="0" hangingPunct="1">
                        <a:defRPr sz="1350" b="1" kern="1200">
                          <a:solidFill>
                            <a:schemeClr val="tx1"/>
                          </a:solidFill>
                          <a:latin typeface="Arial" panose="020B0604020202020204"/>
                        </a:defRPr>
                      </a:lvl1pPr>
                      <a:lvl2pPr marL="342900" algn="l" defTabSz="685800" rtl="0" eaLnBrk="1" latinLnBrk="0" hangingPunct="1">
                        <a:defRPr sz="1350" b="1" kern="1200">
                          <a:solidFill>
                            <a:schemeClr val="tx1"/>
                          </a:solidFill>
                          <a:latin typeface="Arial" panose="020B0604020202020204"/>
                        </a:defRPr>
                      </a:lvl2pPr>
                      <a:lvl3pPr marL="685800" algn="l" defTabSz="685800" rtl="0" eaLnBrk="1" latinLnBrk="0" hangingPunct="1">
                        <a:defRPr sz="1350" b="1" kern="1200">
                          <a:solidFill>
                            <a:schemeClr val="tx1"/>
                          </a:solidFill>
                          <a:latin typeface="Arial" panose="020B0604020202020204"/>
                        </a:defRPr>
                      </a:lvl3pPr>
                      <a:lvl4pPr marL="1028700" algn="l" defTabSz="685800" rtl="0" eaLnBrk="1" latinLnBrk="0" hangingPunct="1">
                        <a:defRPr sz="1350" b="1" kern="1200">
                          <a:solidFill>
                            <a:schemeClr val="tx1"/>
                          </a:solidFill>
                          <a:latin typeface="Arial" panose="020B0604020202020204"/>
                        </a:defRPr>
                      </a:lvl4pPr>
                      <a:lvl5pPr marL="1371600" algn="l" defTabSz="685800" rtl="0" eaLnBrk="1" latinLnBrk="0" hangingPunct="1">
                        <a:defRPr sz="1350" b="1" kern="1200">
                          <a:solidFill>
                            <a:schemeClr val="tx1"/>
                          </a:solidFill>
                          <a:latin typeface="Arial" panose="020B0604020202020204"/>
                        </a:defRPr>
                      </a:lvl5pPr>
                      <a:lvl6pPr marL="1714500" algn="l" defTabSz="685800" rtl="0" eaLnBrk="1" latinLnBrk="0" hangingPunct="1">
                        <a:defRPr sz="1350" b="1" kern="1200">
                          <a:solidFill>
                            <a:schemeClr val="tx1"/>
                          </a:solidFill>
                          <a:latin typeface="Arial" panose="020B0604020202020204"/>
                        </a:defRPr>
                      </a:lvl6pPr>
                      <a:lvl7pPr marL="2057400" algn="l" defTabSz="685800" rtl="0" eaLnBrk="1" latinLnBrk="0" hangingPunct="1">
                        <a:defRPr sz="1350" b="1" kern="1200">
                          <a:solidFill>
                            <a:schemeClr val="tx1"/>
                          </a:solidFill>
                          <a:latin typeface="Arial" panose="020B0604020202020204"/>
                        </a:defRPr>
                      </a:lvl7pPr>
                      <a:lvl8pPr marL="2400300" algn="l" defTabSz="685800" rtl="0" eaLnBrk="1" latinLnBrk="0" hangingPunct="1">
                        <a:defRPr sz="1350" b="1" kern="1200">
                          <a:solidFill>
                            <a:schemeClr val="tx1"/>
                          </a:solidFill>
                          <a:latin typeface="Arial" panose="020B0604020202020204"/>
                        </a:defRPr>
                      </a:lvl8pPr>
                      <a:lvl9pPr marL="2743200" algn="l" defTabSz="685800" rtl="0" eaLnBrk="1" latinLnBrk="0" hangingPunct="1">
                        <a:defRPr sz="1350" b="1" kern="1200">
                          <a:solidFill>
                            <a:schemeClr val="tx1"/>
                          </a:solidFill>
                          <a:latin typeface="Arial" panose="020B0604020202020204"/>
                        </a:defRPr>
                      </a:lvl9pPr>
                    </a:lstStyle>
                    <a:p>
                      <a:pPr marL="0" marR="0" indent="0" algn="r" defTabSz="914400" rtl="0" eaLnBrk="1" fontAlgn="auto" latinLnBrk="0" hangingPunct="1">
                        <a:lnSpc>
                          <a:spcPct val="100000"/>
                        </a:lnSpc>
                        <a:spcBef>
                          <a:spcPts val="0"/>
                        </a:spcBef>
                        <a:spcAft>
                          <a:spcPts val="0"/>
                        </a:spcAft>
                        <a:buClrTx/>
                        <a:buSzTx/>
                        <a:buFontTx/>
                        <a:buNone/>
                        <a:tabLst/>
                        <a:defRPr/>
                      </a:pPr>
                      <a:r>
                        <a:rPr lang="en-GB" sz="1600" b="0" dirty="0">
                          <a:solidFill>
                            <a:schemeClr val="bg1"/>
                          </a:solidFill>
                          <a:latin typeface="Arial" panose="020B0604020202020204" pitchFamily="34" charset="0"/>
                          <a:cs typeface="Arial" panose="020B0604020202020204" pitchFamily="34" charset="0"/>
                        </a:rPr>
                        <a:t>2008</a:t>
                      </a:r>
                    </a:p>
                  </a:txBody>
                  <a:tcPr marR="126000" marB="54000" anchor="b">
                    <a:lnL w="6350" cap="flat" cmpd="sng" algn="ctr">
                      <a:solidFill>
                        <a:srgbClr val="A79E93">
                          <a:lumMod val="60000"/>
                          <a:lumOff val="40000"/>
                        </a:srgbClr>
                      </a:solidFill>
                      <a:prstDash val="solid"/>
                      <a:round/>
                      <a:headEnd type="none" w="med" len="med"/>
                      <a:tailEnd type="none" w="med" len="med"/>
                    </a:lnL>
                    <a:lnR w="6350" cap="flat" cmpd="sng" algn="ctr">
                      <a:solidFill>
                        <a:srgbClr val="A79E93">
                          <a:lumMod val="60000"/>
                          <a:lumOff val="40000"/>
                        </a:srgbClr>
                      </a:solidFill>
                      <a:prstDash val="solid"/>
                      <a:round/>
                      <a:headEnd type="none" w="med" len="med"/>
                      <a:tailEnd type="none" w="med" len="med"/>
                    </a:lnR>
                    <a:lnT w="12700" cmpd="sng">
                      <a:noFill/>
                    </a:lnT>
                    <a:lnB w="25400" cmpd="sng">
                      <a:noFill/>
                    </a:lnB>
                    <a:lnTlToBr w="12700" cmpd="sng">
                      <a:noFill/>
                      <a:prstDash val="solid"/>
                    </a:lnTlToBr>
                    <a:lnBlToTr w="12700" cmpd="sng">
                      <a:noFill/>
                      <a:prstDash val="solid"/>
                    </a:lnBlToTr>
                    <a:solidFill>
                      <a:srgbClr val="CFCBC7"/>
                    </a:solidFill>
                  </a:tcPr>
                </a:tc>
                <a:tc>
                  <a:txBody>
                    <a:bodyPr/>
                    <a:lstStyle>
                      <a:lvl1pPr marL="0" algn="l" defTabSz="685800" rtl="0" eaLnBrk="1" latinLnBrk="0" hangingPunct="1">
                        <a:defRPr sz="1350" b="1" kern="1200">
                          <a:solidFill>
                            <a:schemeClr val="tx1"/>
                          </a:solidFill>
                          <a:latin typeface="Arial" panose="020B0604020202020204"/>
                        </a:defRPr>
                      </a:lvl1pPr>
                      <a:lvl2pPr marL="342900" algn="l" defTabSz="685800" rtl="0" eaLnBrk="1" latinLnBrk="0" hangingPunct="1">
                        <a:defRPr sz="1350" b="1" kern="1200">
                          <a:solidFill>
                            <a:schemeClr val="tx1"/>
                          </a:solidFill>
                          <a:latin typeface="Arial" panose="020B0604020202020204"/>
                        </a:defRPr>
                      </a:lvl2pPr>
                      <a:lvl3pPr marL="685800" algn="l" defTabSz="685800" rtl="0" eaLnBrk="1" latinLnBrk="0" hangingPunct="1">
                        <a:defRPr sz="1350" b="1" kern="1200">
                          <a:solidFill>
                            <a:schemeClr val="tx1"/>
                          </a:solidFill>
                          <a:latin typeface="Arial" panose="020B0604020202020204"/>
                        </a:defRPr>
                      </a:lvl3pPr>
                      <a:lvl4pPr marL="1028700" algn="l" defTabSz="685800" rtl="0" eaLnBrk="1" latinLnBrk="0" hangingPunct="1">
                        <a:defRPr sz="1350" b="1" kern="1200">
                          <a:solidFill>
                            <a:schemeClr val="tx1"/>
                          </a:solidFill>
                          <a:latin typeface="Arial" panose="020B0604020202020204"/>
                        </a:defRPr>
                      </a:lvl4pPr>
                      <a:lvl5pPr marL="1371600" algn="l" defTabSz="685800" rtl="0" eaLnBrk="1" latinLnBrk="0" hangingPunct="1">
                        <a:defRPr sz="1350" b="1" kern="1200">
                          <a:solidFill>
                            <a:schemeClr val="tx1"/>
                          </a:solidFill>
                          <a:latin typeface="Arial" panose="020B0604020202020204"/>
                        </a:defRPr>
                      </a:lvl5pPr>
                      <a:lvl6pPr marL="1714500" algn="l" defTabSz="685800" rtl="0" eaLnBrk="1" latinLnBrk="0" hangingPunct="1">
                        <a:defRPr sz="1350" b="1" kern="1200">
                          <a:solidFill>
                            <a:schemeClr val="tx1"/>
                          </a:solidFill>
                          <a:latin typeface="Arial" panose="020B0604020202020204"/>
                        </a:defRPr>
                      </a:lvl6pPr>
                      <a:lvl7pPr marL="2057400" algn="l" defTabSz="685800" rtl="0" eaLnBrk="1" latinLnBrk="0" hangingPunct="1">
                        <a:defRPr sz="1350" b="1" kern="1200">
                          <a:solidFill>
                            <a:schemeClr val="tx1"/>
                          </a:solidFill>
                          <a:latin typeface="Arial" panose="020B0604020202020204"/>
                        </a:defRPr>
                      </a:lvl7pPr>
                      <a:lvl8pPr marL="2400300" algn="l" defTabSz="685800" rtl="0" eaLnBrk="1" latinLnBrk="0" hangingPunct="1">
                        <a:defRPr sz="1350" b="1" kern="1200">
                          <a:solidFill>
                            <a:schemeClr val="tx1"/>
                          </a:solidFill>
                          <a:latin typeface="Arial" panose="020B0604020202020204"/>
                        </a:defRPr>
                      </a:lvl8pPr>
                      <a:lvl9pPr marL="2743200" algn="l" defTabSz="685800" rtl="0" eaLnBrk="1" latinLnBrk="0" hangingPunct="1">
                        <a:defRPr sz="1350" b="1" kern="1200">
                          <a:solidFill>
                            <a:schemeClr val="tx1"/>
                          </a:solidFill>
                          <a:latin typeface="Arial" panose="020B0604020202020204"/>
                        </a:defRPr>
                      </a:lvl9pPr>
                    </a:lstStyle>
                    <a:p>
                      <a:pPr marL="0" marR="0" indent="0" algn="r" defTabSz="914400" rtl="0" eaLnBrk="1" fontAlgn="auto" latinLnBrk="0" hangingPunct="1">
                        <a:lnSpc>
                          <a:spcPct val="100000"/>
                        </a:lnSpc>
                        <a:spcBef>
                          <a:spcPts val="0"/>
                        </a:spcBef>
                        <a:spcAft>
                          <a:spcPts val="0"/>
                        </a:spcAft>
                        <a:buClrTx/>
                        <a:buSzTx/>
                        <a:buFontTx/>
                        <a:buNone/>
                        <a:tabLst/>
                        <a:defRPr/>
                      </a:pPr>
                      <a:r>
                        <a:rPr lang="en-GB" sz="1600" b="0" dirty="0">
                          <a:solidFill>
                            <a:schemeClr val="bg1"/>
                          </a:solidFill>
                          <a:latin typeface="Arial" panose="020B0604020202020204" pitchFamily="34" charset="0"/>
                          <a:cs typeface="Arial" panose="020B0604020202020204" pitchFamily="34" charset="0"/>
                        </a:rPr>
                        <a:t>2012-13</a:t>
                      </a:r>
                    </a:p>
                  </a:txBody>
                  <a:tcPr marR="126000" marB="54000" anchor="b">
                    <a:lnL w="6350" cap="flat" cmpd="sng" algn="ctr">
                      <a:solidFill>
                        <a:srgbClr val="A79E93">
                          <a:lumMod val="60000"/>
                          <a:lumOff val="40000"/>
                        </a:srgbClr>
                      </a:solidFill>
                      <a:prstDash val="solid"/>
                      <a:round/>
                      <a:headEnd type="none" w="med" len="med"/>
                      <a:tailEnd type="none" w="med" len="med"/>
                    </a:lnL>
                    <a:lnR w="6350" cap="flat" cmpd="sng" algn="ctr">
                      <a:solidFill>
                        <a:srgbClr val="A79E93">
                          <a:lumMod val="60000"/>
                          <a:lumOff val="40000"/>
                        </a:srgbClr>
                      </a:solidFill>
                      <a:prstDash val="solid"/>
                      <a:round/>
                      <a:headEnd type="none" w="med" len="med"/>
                      <a:tailEnd type="none" w="med" len="med"/>
                    </a:lnR>
                    <a:lnT w="12700" cmpd="sng">
                      <a:noFill/>
                    </a:lnT>
                    <a:lnB w="25400" cmpd="sng">
                      <a:noFill/>
                    </a:lnB>
                    <a:lnTlToBr w="12700" cmpd="sng">
                      <a:noFill/>
                      <a:prstDash val="solid"/>
                    </a:lnTlToBr>
                    <a:lnBlToTr w="12700" cmpd="sng">
                      <a:noFill/>
                      <a:prstDash val="solid"/>
                    </a:lnBlToTr>
                    <a:solidFill>
                      <a:srgbClr val="CFCBC7"/>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GB" sz="1600" b="0" dirty="0">
                          <a:solidFill>
                            <a:schemeClr val="bg1"/>
                          </a:solidFill>
                          <a:latin typeface="Arial" panose="020B0604020202020204" pitchFamily="34" charset="0"/>
                          <a:cs typeface="Arial" panose="020B0604020202020204" pitchFamily="34" charset="0"/>
                        </a:rPr>
                        <a:t>2014-15</a:t>
                      </a:r>
                    </a:p>
                  </a:txBody>
                  <a:tcPr marR="126000" marB="54000" anchor="b">
                    <a:lnL w="6350" cap="flat" cmpd="sng" algn="ctr">
                      <a:solidFill>
                        <a:srgbClr val="A79E93">
                          <a:lumMod val="60000"/>
                          <a:lumOff val="40000"/>
                        </a:srgbClr>
                      </a:solidFill>
                      <a:prstDash val="solid"/>
                      <a:round/>
                      <a:headEnd type="none" w="med" len="med"/>
                      <a:tailEnd type="none" w="med" len="med"/>
                    </a:lnL>
                    <a:lnR w="6350" cap="flat" cmpd="sng" algn="ctr">
                      <a:solidFill>
                        <a:srgbClr val="A79E93">
                          <a:lumMod val="60000"/>
                          <a:lumOff val="40000"/>
                        </a:srgbClr>
                      </a:solidFill>
                      <a:prstDash val="solid"/>
                      <a:round/>
                      <a:headEnd type="none" w="med" len="med"/>
                      <a:tailEnd type="none" w="med" len="med"/>
                    </a:lnR>
                    <a:lnT w="12700" cmpd="sng">
                      <a:noFill/>
                    </a:lnT>
                    <a:lnB w="25400" cmpd="sng">
                      <a:noFill/>
                    </a:lnB>
                    <a:lnTlToBr w="12700" cmpd="sng">
                      <a:noFill/>
                      <a:prstDash val="solid"/>
                    </a:lnTlToBr>
                    <a:lnBlToTr w="12700" cmpd="sng">
                      <a:noFill/>
                      <a:prstDash val="solid"/>
                    </a:lnBlToTr>
                    <a:solidFill>
                      <a:srgbClr val="CFCBC7"/>
                    </a:solidFill>
                  </a:tcPr>
                </a:tc>
                <a:extLst>
                  <a:ext uri="{0D108BD9-81ED-4DB2-BD59-A6C34878D82A}">
                    <a16:rowId xmlns:a16="http://schemas.microsoft.com/office/drawing/2014/main" val="10000"/>
                  </a:ext>
                </a:extLst>
              </a:tr>
              <a:tr h="440744">
                <a:tc>
                  <a:txBody>
                    <a:bodyPr/>
                    <a:lstStyle>
                      <a:lvl1pPr marL="0" algn="l" defTabSz="685800" rtl="0" eaLnBrk="1" latinLnBrk="0" hangingPunct="1">
                        <a:defRPr sz="1350" kern="1200">
                          <a:solidFill>
                            <a:schemeClr val="tx1"/>
                          </a:solidFill>
                          <a:latin typeface="Arial" panose="020B0604020202020204"/>
                        </a:defRPr>
                      </a:lvl1pPr>
                      <a:lvl2pPr marL="342900" algn="l" defTabSz="685800" rtl="0" eaLnBrk="1" latinLnBrk="0" hangingPunct="1">
                        <a:defRPr sz="1350" kern="1200">
                          <a:solidFill>
                            <a:schemeClr val="tx1"/>
                          </a:solidFill>
                          <a:latin typeface="Arial" panose="020B0604020202020204"/>
                        </a:defRPr>
                      </a:lvl2pPr>
                      <a:lvl3pPr marL="685800" algn="l" defTabSz="685800" rtl="0" eaLnBrk="1" latinLnBrk="0" hangingPunct="1">
                        <a:defRPr sz="1350" kern="1200">
                          <a:solidFill>
                            <a:schemeClr val="tx1"/>
                          </a:solidFill>
                          <a:latin typeface="Arial" panose="020B0604020202020204"/>
                        </a:defRPr>
                      </a:lvl3pPr>
                      <a:lvl4pPr marL="1028700" algn="l" defTabSz="685800" rtl="0" eaLnBrk="1" latinLnBrk="0" hangingPunct="1">
                        <a:defRPr sz="1350" kern="1200">
                          <a:solidFill>
                            <a:schemeClr val="tx1"/>
                          </a:solidFill>
                          <a:latin typeface="Arial" panose="020B0604020202020204"/>
                        </a:defRPr>
                      </a:lvl4pPr>
                      <a:lvl5pPr marL="1371600" algn="l" defTabSz="685800" rtl="0" eaLnBrk="1" latinLnBrk="0" hangingPunct="1">
                        <a:defRPr sz="1350" kern="1200">
                          <a:solidFill>
                            <a:schemeClr val="tx1"/>
                          </a:solidFill>
                          <a:latin typeface="Arial" panose="020B0604020202020204"/>
                        </a:defRPr>
                      </a:lvl5pPr>
                      <a:lvl6pPr marL="1714500" algn="l" defTabSz="685800" rtl="0" eaLnBrk="1" latinLnBrk="0" hangingPunct="1">
                        <a:defRPr sz="1350" kern="1200">
                          <a:solidFill>
                            <a:schemeClr val="tx1"/>
                          </a:solidFill>
                          <a:latin typeface="Arial" panose="020B0604020202020204"/>
                        </a:defRPr>
                      </a:lvl6pPr>
                      <a:lvl7pPr marL="2057400" algn="l" defTabSz="685800" rtl="0" eaLnBrk="1" latinLnBrk="0" hangingPunct="1">
                        <a:defRPr sz="1350" kern="1200">
                          <a:solidFill>
                            <a:schemeClr val="tx1"/>
                          </a:solidFill>
                          <a:latin typeface="Arial" panose="020B0604020202020204"/>
                        </a:defRPr>
                      </a:lvl7pPr>
                      <a:lvl8pPr marL="2400300" algn="l" defTabSz="685800" rtl="0" eaLnBrk="1" latinLnBrk="0" hangingPunct="1">
                        <a:defRPr sz="1350" kern="1200">
                          <a:solidFill>
                            <a:schemeClr val="tx1"/>
                          </a:solidFill>
                          <a:latin typeface="Arial" panose="020B0604020202020204"/>
                        </a:defRPr>
                      </a:lvl8pPr>
                      <a:lvl9pPr marL="2743200" algn="l" defTabSz="685800" rtl="0" eaLnBrk="1" latinLnBrk="0" hangingPunct="1">
                        <a:defRPr sz="1350" kern="1200">
                          <a:solidFill>
                            <a:schemeClr val="tx1"/>
                          </a:solidFill>
                          <a:latin typeface="Arial" panose="020B0604020202020204"/>
                        </a:defRPr>
                      </a:lvl9pPr>
                    </a:lstStyle>
                    <a:p>
                      <a:pPr algn="r"/>
                      <a:r>
                        <a:rPr lang="en-GB" sz="1400" b="0" dirty="0">
                          <a:solidFill>
                            <a:schemeClr val="accent2">
                              <a:lumMod val="50000"/>
                            </a:schemeClr>
                          </a:solidFill>
                          <a:latin typeface="Arial" panose="020B0604020202020204" pitchFamily="34" charset="0"/>
                          <a:cs typeface="Arial" panose="020B0604020202020204" pitchFamily="34" charset="0"/>
                        </a:rPr>
                        <a:t>9 months</a:t>
                      </a:r>
                    </a:p>
                  </a:txBody>
                  <a:tcPr marR="126000" marT="9720" marB="126000">
                    <a:lnL w="6350" cap="flat" cmpd="sng" algn="ctr">
                      <a:noFill/>
                      <a:prstDash val="solid"/>
                      <a:round/>
                      <a:headEnd type="none" w="med" len="med"/>
                      <a:tailEnd type="none" w="med" len="med"/>
                    </a:lnL>
                    <a:lnR w="6350" cap="flat" cmpd="sng" algn="ctr">
                      <a:solidFill>
                        <a:srgbClr val="A79E93">
                          <a:lumMod val="60000"/>
                          <a:lumOff val="40000"/>
                        </a:srgbClr>
                      </a:solidFill>
                      <a:prstDash val="solid"/>
                      <a:round/>
                      <a:headEnd type="none" w="med" len="med"/>
                      <a:tailEnd type="none" w="med" len="med"/>
                    </a:lnR>
                    <a:lnT w="12700" cmpd="sng">
                      <a:noFill/>
                    </a:lnT>
                    <a:lnB w="25400" cmpd="sng">
                      <a:noFill/>
                    </a:lnB>
                    <a:lnTlToBr w="12700" cmpd="sng">
                      <a:noFill/>
                      <a:prstDash val="solid"/>
                    </a:lnTlToBr>
                    <a:lnBlToTr w="12700" cmpd="sng">
                      <a:noFill/>
                      <a:prstDash val="solid"/>
                    </a:lnBlToTr>
                    <a:solidFill>
                      <a:srgbClr val="CFCBC7"/>
                    </a:solidFill>
                  </a:tcPr>
                </a:tc>
                <a:tc>
                  <a:txBody>
                    <a:bodyPr/>
                    <a:lstStyle>
                      <a:lvl1pPr marL="0" algn="l" defTabSz="685800" rtl="0" eaLnBrk="1" latinLnBrk="0" hangingPunct="1">
                        <a:defRPr sz="1350" kern="1200">
                          <a:solidFill>
                            <a:schemeClr val="tx1"/>
                          </a:solidFill>
                          <a:latin typeface="Arial" panose="020B0604020202020204"/>
                        </a:defRPr>
                      </a:lvl1pPr>
                      <a:lvl2pPr marL="342900" algn="l" defTabSz="685800" rtl="0" eaLnBrk="1" latinLnBrk="0" hangingPunct="1">
                        <a:defRPr sz="1350" kern="1200">
                          <a:solidFill>
                            <a:schemeClr val="tx1"/>
                          </a:solidFill>
                          <a:latin typeface="Arial" panose="020B0604020202020204"/>
                        </a:defRPr>
                      </a:lvl2pPr>
                      <a:lvl3pPr marL="685800" algn="l" defTabSz="685800" rtl="0" eaLnBrk="1" latinLnBrk="0" hangingPunct="1">
                        <a:defRPr sz="1350" kern="1200">
                          <a:solidFill>
                            <a:schemeClr val="tx1"/>
                          </a:solidFill>
                          <a:latin typeface="Arial" panose="020B0604020202020204"/>
                        </a:defRPr>
                      </a:lvl3pPr>
                      <a:lvl4pPr marL="1028700" algn="l" defTabSz="685800" rtl="0" eaLnBrk="1" latinLnBrk="0" hangingPunct="1">
                        <a:defRPr sz="1350" kern="1200">
                          <a:solidFill>
                            <a:schemeClr val="tx1"/>
                          </a:solidFill>
                          <a:latin typeface="Arial" panose="020B0604020202020204"/>
                        </a:defRPr>
                      </a:lvl4pPr>
                      <a:lvl5pPr marL="1371600" algn="l" defTabSz="685800" rtl="0" eaLnBrk="1" latinLnBrk="0" hangingPunct="1">
                        <a:defRPr sz="1350" kern="1200">
                          <a:solidFill>
                            <a:schemeClr val="tx1"/>
                          </a:solidFill>
                          <a:latin typeface="Arial" panose="020B0604020202020204"/>
                        </a:defRPr>
                      </a:lvl5pPr>
                      <a:lvl6pPr marL="1714500" algn="l" defTabSz="685800" rtl="0" eaLnBrk="1" latinLnBrk="0" hangingPunct="1">
                        <a:defRPr sz="1350" kern="1200">
                          <a:solidFill>
                            <a:schemeClr val="tx1"/>
                          </a:solidFill>
                          <a:latin typeface="Arial" panose="020B0604020202020204"/>
                        </a:defRPr>
                      </a:lvl6pPr>
                      <a:lvl7pPr marL="2057400" algn="l" defTabSz="685800" rtl="0" eaLnBrk="1" latinLnBrk="0" hangingPunct="1">
                        <a:defRPr sz="1350" kern="1200">
                          <a:solidFill>
                            <a:schemeClr val="tx1"/>
                          </a:solidFill>
                          <a:latin typeface="Arial" panose="020B0604020202020204"/>
                        </a:defRPr>
                      </a:lvl7pPr>
                      <a:lvl8pPr marL="2400300" algn="l" defTabSz="685800" rtl="0" eaLnBrk="1" latinLnBrk="0" hangingPunct="1">
                        <a:defRPr sz="1350" kern="1200">
                          <a:solidFill>
                            <a:schemeClr val="tx1"/>
                          </a:solidFill>
                          <a:latin typeface="Arial" panose="020B0604020202020204"/>
                        </a:defRPr>
                      </a:lvl8pPr>
                      <a:lvl9pPr marL="2743200" algn="l" defTabSz="685800" rtl="0" eaLnBrk="1" latinLnBrk="0" hangingPunct="1">
                        <a:defRPr sz="1350" kern="1200">
                          <a:solidFill>
                            <a:schemeClr val="tx1"/>
                          </a:solidFill>
                          <a:latin typeface="Arial" panose="020B0604020202020204"/>
                        </a:defRPr>
                      </a:lvl9pPr>
                    </a:lstStyle>
                    <a:p>
                      <a:pPr algn="r"/>
                      <a:r>
                        <a:rPr lang="en-GB" sz="1400" b="0" dirty="0">
                          <a:solidFill>
                            <a:schemeClr val="accent2">
                              <a:lumMod val="50000"/>
                            </a:schemeClr>
                          </a:solidFill>
                          <a:latin typeface="Arial" panose="020B0604020202020204" pitchFamily="34" charset="0"/>
                          <a:cs typeface="Arial" panose="020B0604020202020204" pitchFamily="34" charset="0"/>
                        </a:rPr>
                        <a:t>3</a:t>
                      </a:r>
                    </a:p>
                  </a:txBody>
                  <a:tcPr marR="126000" marT="9720" marB="126000">
                    <a:lnL w="6350" cap="flat" cmpd="sng" algn="ctr">
                      <a:solidFill>
                        <a:srgbClr val="A79E93">
                          <a:lumMod val="60000"/>
                          <a:lumOff val="40000"/>
                        </a:srgbClr>
                      </a:solidFill>
                      <a:prstDash val="solid"/>
                      <a:round/>
                      <a:headEnd type="none" w="med" len="med"/>
                      <a:tailEnd type="none" w="med" len="med"/>
                    </a:lnL>
                    <a:lnR w="6350" cap="flat" cmpd="sng" algn="ctr">
                      <a:solidFill>
                        <a:srgbClr val="A79E93">
                          <a:lumMod val="60000"/>
                          <a:lumOff val="40000"/>
                        </a:srgbClr>
                      </a:solidFill>
                      <a:prstDash val="solid"/>
                      <a:round/>
                      <a:headEnd type="none" w="med" len="med"/>
                      <a:tailEnd type="none" w="med" len="med"/>
                    </a:lnR>
                    <a:lnT w="12700" cmpd="sng">
                      <a:noFill/>
                    </a:lnT>
                    <a:lnB w="25400" cmpd="sng">
                      <a:noFill/>
                    </a:lnB>
                    <a:lnTlToBr w="12700" cmpd="sng">
                      <a:noFill/>
                      <a:prstDash val="solid"/>
                    </a:lnTlToBr>
                    <a:lnBlToTr w="12700" cmpd="sng">
                      <a:noFill/>
                      <a:prstDash val="solid"/>
                    </a:lnBlToTr>
                    <a:solidFill>
                      <a:srgbClr val="CFCBC7"/>
                    </a:solidFill>
                  </a:tcPr>
                </a:tc>
                <a:tc>
                  <a:txBody>
                    <a:bodyPr/>
                    <a:lstStyle>
                      <a:lvl1pPr marL="0" algn="l" defTabSz="685800" rtl="0" eaLnBrk="1" latinLnBrk="0" hangingPunct="1">
                        <a:defRPr sz="1350" kern="1200">
                          <a:solidFill>
                            <a:schemeClr val="tx1"/>
                          </a:solidFill>
                          <a:latin typeface="Arial" panose="020B0604020202020204"/>
                        </a:defRPr>
                      </a:lvl1pPr>
                      <a:lvl2pPr marL="342900" algn="l" defTabSz="685800" rtl="0" eaLnBrk="1" latinLnBrk="0" hangingPunct="1">
                        <a:defRPr sz="1350" kern="1200">
                          <a:solidFill>
                            <a:schemeClr val="tx1"/>
                          </a:solidFill>
                          <a:latin typeface="Arial" panose="020B0604020202020204"/>
                        </a:defRPr>
                      </a:lvl2pPr>
                      <a:lvl3pPr marL="685800" algn="l" defTabSz="685800" rtl="0" eaLnBrk="1" latinLnBrk="0" hangingPunct="1">
                        <a:defRPr sz="1350" kern="1200">
                          <a:solidFill>
                            <a:schemeClr val="tx1"/>
                          </a:solidFill>
                          <a:latin typeface="Arial" panose="020B0604020202020204"/>
                        </a:defRPr>
                      </a:lvl3pPr>
                      <a:lvl4pPr marL="1028700" algn="l" defTabSz="685800" rtl="0" eaLnBrk="1" latinLnBrk="0" hangingPunct="1">
                        <a:defRPr sz="1350" kern="1200">
                          <a:solidFill>
                            <a:schemeClr val="tx1"/>
                          </a:solidFill>
                          <a:latin typeface="Arial" panose="020B0604020202020204"/>
                        </a:defRPr>
                      </a:lvl4pPr>
                      <a:lvl5pPr marL="1371600" algn="l" defTabSz="685800" rtl="0" eaLnBrk="1" latinLnBrk="0" hangingPunct="1">
                        <a:defRPr sz="1350" kern="1200">
                          <a:solidFill>
                            <a:schemeClr val="tx1"/>
                          </a:solidFill>
                          <a:latin typeface="Arial" panose="020B0604020202020204"/>
                        </a:defRPr>
                      </a:lvl5pPr>
                      <a:lvl6pPr marL="1714500" algn="l" defTabSz="685800" rtl="0" eaLnBrk="1" latinLnBrk="0" hangingPunct="1">
                        <a:defRPr sz="1350" kern="1200">
                          <a:solidFill>
                            <a:schemeClr val="tx1"/>
                          </a:solidFill>
                          <a:latin typeface="Arial" panose="020B0604020202020204"/>
                        </a:defRPr>
                      </a:lvl6pPr>
                      <a:lvl7pPr marL="2057400" algn="l" defTabSz="685800" rtl="0" eaLnBrk="1" latinLnBrk="0" hangingPunct="1">
                        <a:defRPr sz="1350" kern="1200">
                          <a:solidFill>
                            <a:schemeClr val="tx1"/>
                          </a:solidFill>
                          <a:latin typeface="Arial" panose="020B0604020202020204"/>
                        </a:defRPr>
                      </a:lvl7pPr>
                      <a:lvl8pPr marL="2400300" algn="l" defTabSz="685800" rtl="0" eaLnBrk="1" latinLnBrk="0" hangingPunct="1">
                        <a:defRPr sz="1350" kern="1200">
                          <a:solidFill>
                            <a:schemeClr val="tx1"/>
                          </a:solidFill>
                          <a:latin typeface="Arial" panose="020B0604020202020204"/>
                        </a:defRPr>
                      </a:lvl8pPr>
                      <a:lvl9pPr marL="2743200" algn="l" defTabSz="685800" rtl="0" eaLnBrk="1" latinLnBrk="0" hangingPunct="1">
                        <a:defRPr sz="1350" kern="1200">
                          <a:solidFill>
                            <a:schemeClr val="tx1"/>
                          </a:solidFill>
                          <a:latin typeface="Arial" panose="020B0604020202020204"/>
                        </a:defRPr>
                      </a:lvl9pPr>
                    </a:lstStyle>
                    <a:p>
                      <a:pPr algn="r"/>
                      <a:r>
                        <a:rPr lang="en-GB" sz="1400" b="0" dirty="0">
                          <a:solidFill>
                            <a:schemeClr val="accent2">
                              <a:lumMod val="50000"/>
                            </a:schemeClr>
                          </a:solidFill>
                          <a:latin typeface="Arial" panose="020B0604020202020204" pitchFamily="34" charset="0"/>
                          <a:cs typeface="Arial" panose="020B0604020202020204" pitchFamily="34" charset="0"/>
                        </a:rPr>
                        <a:t>5</a:t>
                      </a:r>
                    </a:p>
                  </a:txBody>
                  <a:tcPr marR="126000" marT="9720" marB="126000">
                    <a:lnL w="6350" cap="flat" cmpd="sng" algn="ctr">
                      <a:solidFill>
                        <a:srgbClr val="A79E93">
                          <a:lumMod val="60000"/>
                          <a:lumOff val="40000"/>
                        </a:srgbClr>
                      </a:solidFill>
                      <a:prstDash val="solid"/>
                      <a:round/>
                      <a:headEnd type="none" w="med" len="med"/>
                      <a:tailEnd type="none" w="med" len="med"/>
                    </a:lnL>
                    <a:lnR w="6350" cap="flat" cmpd="sng" algn="ctr">
                      <a:solidFill>
                        <a:srgbClr val="A79E93">
                          <a:lumMod val="60000"/>
                          <a:lumOff val="40000"/>
                        </a:srgbClr>
                      </a:solidFill>
                      <a:prstDash val="solid"/>
                      <a:round/>
                      <a:headEnd type="none" w="med" len="med"/>
                      <a:tailEnd type="none" w="med" len="med"/>
                    </a:lnR>
                    <a:lnT w="12700" cmpd="sng">
                      <a:noFill/>
                    </a:lnT>
                    <a:lnB w="25400" cmpd="sng">
                      <a:noFill/>
                    </a:lnB>
                    <a:lnTlToBr w="12700" cmpd="sng">
                      <a:noFill/>
                      <a:prstDash val="solid"/>
                    </a:lnTlToBr>
                    <a:lnBlToTr w="12700" cmpd="sng">
                      <a:noFill/>
                      <a:prstDash val="solid"/>
                    </a:lnBlToTr>
                    <a:solidFill>
                      <a:srgbClr val="CFCBC7"/>
                    </a:solidFill>
                  </a:tcPr>
                </a:tc>
                <a:tc>
                  <a:txBody>
                    <a:bodyPr/>
                    <a:lstStyle>
                      <a:lvl1pPr marL="0" algn="l" defTabSz="685800" rtl="0" eaLnBrk="1" latinLnBrk="0" hangingPunct="1">
                        <a:defRPr sz="1350" kern="1200">
                          <a:solidFill>
                            <a:schemeClr val="tx1"/>
                          </a:solidFill>
                          <a:latin typeface="Arial" panose="020B0604020202020204"/>
                        </a:defRPr>
                      </a:lvl1pPr>
                      <a:lvl2pPr marL="342900" algn="l" defTabSz="685800" rtl="0" eaLnBrk="1" latinLnBrk="0" hangingPunct="1">
                        <a:defRPr sz="1350" kern="1200">
                          <a:solidFill>
                            <a:schemeClr val="tx1"/>
                          </a:solidFill>
                          <a:latin typeface="Arial" panose="020B0604020202020204"/>
                        </a:defRPr>
                      </a:lvl2pPr>
                      <a:lvl3pPr marL="685800" algn="l" defTabSz="685800" rtl="0" eaLnBrk="1" latinLnBrk="0" hangingPunct="1">
                        <a:defRPr sz="1350" kern="1200">
                          <a:solidFill>
                            <a:schemeClr val="tx1"/>
                          </a:solidFill>
                          <a:latin typeface="Arial" panose="020B0604020202020204"/>
                        </a:defRPr>
                      </a:lvl3pPr>
                      <a:lvl4pPr marL="1028700" algn="l" defTabSz="685800" rtl="0" eaLnBrk="1" latinLnBrk="0" hangingPunct="1">
                        <a:defRPr sz="1350" kern="1200">
                          <a:solidFill>
                            <a:schemeClr val="tx1"/>
                          </a:solidFill>
                          <a:latin typeface="Arial" panose="020B0604020202020204"/>
                        </a:defRPr>
                      </a:lvl4pPr>
                      <a:lvl5pPr marL="1371600" algn="l" defTabSz="685800" rtl="0" eaLnBrk="1" latinLnBrk="0" hangingPunct="1">
                        <a:defRPr sz="1350" kern="1200">
                          <a:solidFill>
                            <a:schemeClr val="tx1"/>
                          </a:solidFill>
                          <a:latin typeface="Arial" panose="020B0604020202020204"/>
                        </a:defRPr>
                      </a:lvl5pPr>
                      <a:lvl6pPr marL="1714500" algn="l" defTabSz="685800" rtl="0" eaLnBrk="1" latinLnBrk="0" hangingPunct="1">
                        <a:defRPr sz="1350" kern="1200">
                          <a:solidFill>
                            <a:schemeClr val="tx1"/>
                          </a:solidFill>
                          <a:latin typeface="Arial" panose="020B0604020202020204"/>
                        </a:defRPr>
                      </a:lvl6pPr>
                      <a:lvl7pPr marL="2057400" algn="l" defTabSz="685800" rtl="0" eaLnBrk="1" latinLnBrk="0" hangingPunct="1">
                        <a:defRPr sz="1350" kern="1200">
                          <a:solidFill>
                            <a:schemeClr val="tx1"/>
                          </a:solidFill>
                          <a:latin typeface="Arial" panose="020B0604020202020204"/>
                        </a:defRPr>
                      </a:lvl7pPr>
                      <a:lvl8pPr marL="2400300" algn="l" defTabSz="685800" rtl="0" eaLnBrk="1" latinLnBrk="0" hangingPunct="1">
                        <a:defRPr sz="1350" kern="1200">
                          <a:solidFill>
                            <a:schemeClr val="tx1"/>
                          </a:solidFill>
                          <a:latin typeface="Arial" panose="020B0604020202020204"/>
                        </a:defRPr>
                      </a:lvl8pPr>
                      <a:lvl9pPr marL="2743200" algn="l" defTabSz="685800" rtl="0" eaLnBrk="1" latinLnBrk="0" hangingPunct="1">
                        <a:defRPr sz="1350" kern="1200">
                          <a:solidFill>
                            <a:schemeClr val="tx1"/>
                          </a:solidFill>
                          <a:latin typeface="Arial" panose="020B0604020202020204"/>
                        </a:defRPr>
                      </a:lvl9pPr>
                    </a:lstStyle>
                    <a:p>
                      <a:pPr algn="r"/>
                      <a:r>
                        <a:rPr lang="en-GB" sz="1400" b="0" dirty="0">
                          <a:solidFill>
                            <a:schemeClr val="accent2">
                              <a:lumMod val="50000"/>
                            </a:schemeClr>
                          </a:solidFill>
                          <a:latin typeface="Arial" panose="020B0604020202020204" pitchFamily="34" charset="0"/>
                          <a:cs typeface="Arial" panose="020B0604020202020204" pitchFamily="34" charset="0"/>
                        </a:rPr>
                        <a:t>7</a:t>
                      </a:r>
                    </a:p>
                  </a:txBody>
                  <a:tcPr marR="126000" marT="9720" marB="126000">
                    <a:lnL w="6350" cap="flat" cmpd="sng" algn="ctr">
                      <a:solidFill>
                        <a:srgbClr val="A79E93">
                          <a:lumMod val="60000"/>
                          <a:lumOff val="40000"/>
                        </a:srgbClr>
                      </a:solidFill>
                      <a:prstDash val="solid"/>
                      <a:round/>
                      <a:headEnd type="none" w="med" len="med"/>
                      <a:tailEnd type="none" w="med" len="med"/>
                    </a:lnL>
                    <a:lnR w="6350" cap="flat" cmpd="sng" algn="ctr">
                      <a:solidFill>
                        <a:srgbClr val="A79E93">
                          <a:lumMod val="60000"/>
                          <a:lumOff val="40000"/>
                        </a:srgbClr>
                      </a:solidFill>
                      <a:prstDash val="solid"/>
                      <a:round/>
                      <a:headEnd type="none" w="med" len="med"/>
                      <a:tailEnd type="none" w="med" len="med"/>
                    </a:lnR>
                    <a:lnT w="12700" cmpd="sng">
                      <a:noFill/>
                    </a:lnT>
                    <a:lnB w="25400" cmpd="sng">
                      <a:noFill/>
                    </a:lnB>
                    <a:lnTlToBr w="12700" cmpd="sng">
                      <a:noFill/>
                      <a:prstDash val="solid"/>
                    </a:lnTlToBr>
                    <a:lnBlToTr w="12700" cmpd="sng">
                      <a:noFill/>
                      <a:prstDash val="solid"/>
                    </a:lnBlToTr>
                    <a:solidFill>
                      <a:srgbClr val="CFCBC7"/>
                    </a:solidFill>
                  </a:tcPr>
                </a:tc>
                <a:tc>
                  <a:txBody>
                    <a:bodyPr/>
                    <a:lstStyle>
                      <a:lvl1pPr marL="0" algn="l" defTabSz="685800" rtl="0" eaLnBrk="1" latinLnBrk="0" hangingPunct="1">
                        <a:defRPr sz="1350" kern="1200">
                          <a:solidFill>
                            <a:schemeClr val="tx1"/>
                          </a:solidFill>
                          <a:latin typeface="Arial" panose="020B0604020202020204"/>
                        </a:defRPr>
                      </a:lvl1pPr>
                      <a:lvl2pPr marL="342900" algn="l" defTabSz="685800" rtl="0" eaLnBrk="1" latinLnBrk="0" hangingPunct="1">
                        <a:defRPr sz="1350" kern="1200">
                          <a:solidFill>
                            <a:schemeClr val="tx1"/>
                          </a:solidFill>
                          <a:latin typeface="Arial" panose="020B0604020202020204"/>
                        </a:defRPr>
                      </a:lvl2pPr>
                      <a:lvl3pPr marL="685800" algn="l" defTabSz="685800" rtl="0" eaLnBrk="1" latinLnBrk="0" hangingPunct="1">
                        <a:defRPr sz="1350" kern="1200">
                          <a:solidFill>
                            <a:schemeClr val="tx1"/>
                          </a:solidFill>
                          <a:latin typeface="Arial" panose="020B0604020202020204"/>
                        </a:defRPr>
                      </a:lvl3pPr>
                      <a:lvl4pPr marL="1028700" algn="l" defTabSz="685800" rtl="0" eaLnBrk="1" latinLnBrk="0" hangingPunct="1">
                        <a:defRPr sz="1350" kern="1200">
                          <a:solidFill>
                            <a:schemeClr val="tx1"/>
                          </a:solidFill>
                          <a:latin typeface="Arial" panose="020B0604020202020204"/>
                        </a:defRPr>
                      </a:lvl4pPr>
                      <a:lvl5pPr marL="1371600" algn="l" defTabSz="685800" rtl="0" eaLnBrk="1" latinLnBrk="0" hangingPunct="1">
                        <a:defRPr sz="1350" kern="1200">
                          <a:solidFill>
                            <a:schemeClr val="tx1"/>
                          </a:solidFill>
                          <a:latin typeface="Arial" panose="020B0604020202020204"/>
                        </a:defRPr>
                      </a:lvl5pPr>
                      <a:lvl6pPr marL="1714500" algn="l" defTabSz="685800" rtl="0" eaLnBrk="1" latinLnBrk="0" hangingPunct="1">
                        <a:defRPr sz="1350" kern="1200">
                          <a:solidFill>
                            <a:schemeClr val="tx1"/>
                          </a:solidFill>
                          <a:latin typeface="Arial" panose="020B0604020202020204"/>
                        </a:defRPr>
                      </a:lvl6pPr>
                      <a:lvl7pPr marL="2057400" algn="l" defTabSz="685800" rtl="0" eaLnBrk="1" latinLnBrk="0" hangingPunct="1">
                        <a:defRPr sz="1350" kern="1200">
                          <a:solidFill>
                            <a:schemeClr val="tx1"/>
                          </a:solidFill>
                          <a:latin typeface="Arial" panose="020B0604020202020204"/>
                        </a:defRPr>
                      </a:lvl7pPr>
                      <a:lvl8pPr marL="2400300" algn="l" defTabSz="685800" rtl="0" eaLnBrk="1" latinLnBrk="0" hangingPunct="1">
                        <a:defRPr sz="1350" kern="1200">
                          <a:solidFill>
                            <a:schemeClr val="tx1"/>
                          </a:solidFill>
                          <a:latin typeface="Arial" panose="020B0604020202020204"/>
                        </a:defRPr>
                      </a:lvl8pPr>
                      <a:lvl9pPr marL="2743200" algn="l" defTabSz="685800" rtl="0" eaLnBrk="1" latinLnBrk="0" hangingPunct="1">
                        <a:defRPr sz="1350" kern="1200">
                          <a:solidFill>
                            <a:schemeClr val="tx1"/>
                          </a:solidFill>
                          <a:latin typeface="Arial" panose="020B0604020202020204"/>
                        </a:defRPr>
                      </a:lvl9pPr>
                    </a:lstStyle>
                    <a:p>
                      <a:pPr algn="r"/>
                      <a:r>
                        <a:rPr lang="en-GB" sz="1400" b="0" dirty="0">
                          <a:solidFill>
                            <a:schemeClr val="accent2">
                              <a:lumMod val="50000"/>
                            </a:schemeClr>
                          </a:solidFill>
                          <a:latin typeface="Arial" panose="020B0604020202020204" pitchFamily="34" charset="0"/>
                          <a:cs typeface="Arial" panose="020B0604020202020204" pitchFamily="34" charset="0"/>
                        </a:rPr>
                        <a:t>11</a:t>
                      </a:r>
                    </a:p>
                  </a:txBody>
                  <a:tcPr marR="126000" marT="9720" marB="126000">
                    <a:lnL w="6350" cap="flat" cmpd="sng" algn="ctr">
                      <a:solidFill>
                        <a:srgbClr val="A79E93">
                          <a:lumMod val="60000"/>
                          <a:lumOff val="40000"/>
                        </a:srgbClr>
                      </a:solidFill>
                      <a:prstDash val="solid"/>
                      <a:round/>
                      <a:headEnd type="none" w="med" len="med"/>
                      <a:tailEnd type="none" w="med" len="med"/>
                    </a:lnL>
                    <a:lnR w="6350" cap="flat" cmpd="sng" algn="ctr">
                      <a:solidFill>
                        <a:srgbClr val="A79E93">
                          <a:lumMod val="60000"/>
                          <a:lumOff val="40000"/>
                        </a:srgbClr>
                      </a:solidFill>
                      <a:prstDash val="solid"/>
                      <a:round/>
                      <a:headEnd type="none" w="med" len="med"/>
                      <a:tailEnd type="none" w="med" len="med"/>
                    </a:lnR>
                    <a:lnT w="12700" cmpd="sng">
                      <a:noFill/>
                    </a:lnT>
                    <a:lnB w="25400" cmpd="sng">
                      <a:noFill/>
                    </a:lnB>
                    <a:lnTlToBr w="12700" cmpd="sng">
                      <a:noFill/>
                      <a:prstDash val="solid"/>
                    </a:lnTlToBr>
                    <a:lnBlToTr w="12700" cmpd="sng">
                      <a:noFill/>
                      <a:prstDash val="solid"/>
                    </a:lnBlToTr>
                    <a:solidFill>
                      <a:srgbClr val="CFCBC7"/>
                    </a:solidFill>
                  </a:tcPr>
                </a:tc>
                <a:tc>
                  <a:txBody>
                    <a:bodyPr/>
                    <a:lstStyle/>
                    <a:p>
                      <a:pPr algn="r"/>
                      <a:r>
                        <a:rPr lang="en-GB" sz="1400" b="0" dirty="0">
                          <a:solidFill>
                            <a:schemeClr val="accent2">
                              <a:lumMod val="50000"/>
                            </a:schemeClr>
                          </a:solidFill>
                          <a:latin typeface="Arial" panose="020B0604020202020204" pitchFamily="34" charset="0"/>
                          <a:cs typeface="Arial" panose="020B0604020202020204" pitchFamily="34" charset="0"/>
                        </a:rPr>
                        <a:t>14</a:t>
                      </a:r>
                    </a:p>
                  </a:txBody>
                  <a:tcPr marR="126000" marT="9720" marB="126000">
                    <a:lnL w="6350" cap="flat" cmpd="sng" algn="ctr">
                      <a:solidFill>
                        <a:srgbClr val="A79E93">
                          <a:lumMod val="60000"/>
                          <a:lumOff val="40000"/>
                        </a:srgbClr>
                      </a:solidFill>
                      <a:prstDash val="solid"/>
                      <a:round/>
                      <a:headEnd type="none" w="med" len="med"/>
                      <a:tailEnd type="none" w="med" len="med"/>
                    </a:lnL>
                    <a:lnR w="6350" cap="flat" cmpd="sng" algn="ctr">
                      <a:solidFill>
                        <a:srgbClr val="A79E93">
                          <a:lumMod val="60000"/>
                          <a:lumOff val="40000"/>
                        </a:srgbClr>
                      </a:solidFill>
                      <a:prstDash val="solid"/>
                      <a:round/>
                      <a:headEnd type="none" w="med" len="med"/>
                      <a:tailEnd type="none" w="med" len="med"/>
                    </a:lnR>
                    <a:lnT w="12700" cmpd="sng">
                      <a:noFill/>
                    </a:lnT>
                    <a:lnB w="25400" cmpd="sng">
                      <a:noFill/>
                    </a:lnB>
                    <a:lnTlToBr w="12700" cmpd="sng">
                      <a:noFill/>
                      <a:prstDash val="solid"/>
                    </a:lnTlToBr>
                    <a:lnBlToTr w="12700" cmpd="sng">
                      <a:noFill/>
                      <a:prstDash val="solid"/>
                    </a:lnBlToTr>
                    <a:solidFill>
                      <a:srgbClr val="CFCBC7"/>
                    </a:solidFill>
                  </a:tcPr>
                </a:tc>
                <a:extLst>
                  <a:ext uri="{0D108BD9-81ED-4DB2-BD59-A6C34878D82A}">
                    <a16:rowId xmlns:a16="http://schemas.microsoft.com/office/drawing/2014/main" val="10001"/>
                  </a:ext>
                </a:extLst>
              </a:tr>
              <a:tr h="880930">
                <a:tc>
                  <a:txBody>
                    <a:bodyPr/>
                    <a:lstStyle>
                      <a:lvl1pPr marL="0" algn="l" defTabSz="685800" rtl="0" eaLnBrk="1" latinLnBrk="0" hangingPunct="1">
                        <a:defRPr sz="1350" kern="1200">
                          <a:solidFill>
                            <a:schemeClr val="tx1"/>
                          </a:solidFill>
                          <a:latin typeface="Arial" panose="020B0604020202020204"/>
                        </a:defRPr>
                      </a:lvl1pPr>
                      <a:lvl2pPr marL="342900" algn="l" defTabSz="685800" rtl="0" eaLnBrk="1" latinLnBrk="0" hangingPunct="1">
                        <a:defRPr sz="1350" kern="1200">
                          <a:solidFill>
                            <a:schemeClr val="tx1"/>
                          </a:solidFill>
                          <a:latin typeface="Arial" panose="020B0604020202020204"/>
                        </a:defRPr>
                      </a:lvl2pPr>
                      <a:lvl3pPr marL="685800" algn="l" defTabSz="685800" rtl="0" eaLnBrk="1" latinLnBrk="0" hangingPunct="1">
                        <a:defRPr sz="1350" kern="1200">
                          <a:solidFill>
                            <a:schemeClr val="tx1"/>
                          </a:solidFill>
                          <a:latin typeface="Arial" panose="020B0604020202020204"/>
                        </a:defRPr>
                      </a:lvl3pPr>
                      <a:lvl4pPr marL="1028700" algn="l" defTabSz="685800" rtl="0" eaLnBrk="1" latinLnBrk="0" hangingPunct="1">
                        <a:defRPr sz="1350" kern="1200">
                          <a:solidFill>
                            <a:schemeClr val="tx1"/>
                          </a:solidFill>
                          <a:latin typeface="Arial" panose="020B0604020202020204"/>
                        </a:defRPr>
                      </a:lvl4pPr>
                      <a:lvl5pPr marL="1371600" algn="l" defTabSz="685800" rtl="0" eaLnBrk="1" latinLnBrk="0" hangingPunct="1">
                        <a:defRPr sz="1350" kern="1200">
                          <a:solidFill>
                            <a:schemeClr val="tx1"/>
                          </a:solidFill>
                          <a:latin typeface="Arial" panose="020B0604020202020204"/>
                        </a:defRPr>
                      </a:lvl5pPr>
                      <a:lvl6pPr marL="1714500" algn="l" defTabSz="685800" rtl="0" eaLnBrk="1" latinLnBrk="0" hangingPunct="1">
                        <a:defRPr sz="1350" kern="1200">
                          <a:solidFill>
                            <a:schemeClr val="tx1"/>
                          </a:solidFill>
                          <a:latin typeface="Arial" panose="020B0604020202020204"/>
                        </a:defRPr>
                      </a:lvl6pPr>
                      <a:lvl7pPr marL="2057400" algn="l" defTabSz="685800" rtl="0" eaLnBrk="1" latinLnBrk="0" hangingPunct="1">
                        <a:defRPr sz="1350" kern="1200">
                          <a:solidFill>
                            <a:schemeClr val="tx1"/>
                          </a:solidFill>
                          <a:latin typeface="Arial" panose="020B0604020202020204"/>
                        </a:defRPr>
                      </a:lvl7pPr>
                      <a:lvl8pPr marL="2400300" algn="l" defTabSz="685800" rtl="0" eaLnBrk="1" latinLnBrk="0" hangingPunct="1">
                        <a:defRPr sz="1350" kern="1200">
                          <a:solidFill>
                            <a:schemeClr val="tx1"/>
                          </a:solidFill>
                          <a:latin typeface="Arial" panose="020B0604020202020204"/>
                        </a:defRPr>
                      </a:lvl8pPr>
                      <a:lvl9pPr marL="2743200" algn="l" defTabSz="685800" rtl="0" eaLnBrk="1" latinLnBrk="0" hangingPunct="1">
                        <a:defRPr sz="1350" kern="1200">
                          <a:solidFill>
                            <a:schemeClr val="tx1"/>
                          </a:solidFill>
                          <a:latin typeface="Arial" panose="020B0604020202020204"/>
                        </a:defRPr>
                      </a:lvl9pPr>
                    </a:lstStyle>
                    <a:p>
                      <a:pPr algn="r"/>
                      <a:r>
                        <a:rPr lang="en-GB" sz="1100" dirty="0">
                          <a:solidFill>
                            <a:srgbClr val="0070C0"/>
                          </a:solidFill>
                          <a:latin typeface="Arial" panose="020B0604020202020204" pitchFamily="34" charset="0"/>
                          <a:cs typeface="Arial" panose="020B0604020202020204" pitchFamily="34" charset="0"/>
                        </a:rPr>
                        <a:t>Mother</a:t>
                      </a:r>
                    </a:p>
                  </a:txBody>
                  <a:tcPr marR="125999" marB="125999" anchor="b">
                    <a:lnL w="6350" cap="flat" cmpd="sng" algn="ctr">
                      <a:noFill/>
                      <a:prstDash val="solid"/>
                      <a:round/>
                      <a:headEnd type="none" w="med" len="med"/>
                      <a:tailEnd type="none" w="med" len="med"/>
                    </a:lnL>
                    <a:lnR w="6350" cap="flat" cmpd="sng" algn="ctr">
                      <a:solidFill>
                        <a:srgbClr val="A79E93">
                          <a:lumMod val="60000"/>
                          <a:lumOff val="40000"/>
                        </a:srgbClr>
                      </a:solidFill>
                      <a:prstDash val="solid"/>
                      <a:round/>
                      <a:headEnd type="none" w="med" len="med"/>
                      <a:tailEnd type="none" w="med" len="med"/>
                    </a:lnR>
                    <a:lnT w="25400" cmpd="sng">
                      <a:noFill/>
                    </a:lnT>
                    <a:lnB w="12700" cmpd="sng">
                      <a:noFill/>
                    </a:lnB>
                    <a:lnTlToBr w="12700" cmpd="sng">
                      <a:noFill/>
                      <a:prstDash val="solid"/>
                    </a:lnTlToBr>
                    <a:lnBlToTr w="12700" cmpd="sng">
                      <a:noFill/>
                      <a:prstDash val="solid"/>
                    </a:lnBlToTr>
                    <a:solidFill>
                      <a:srgbClr val="A79E93">
                        <a:lumMod val="20000"/>
                        <a:lumOff val="80000"/>
                        <a:alpha val="50000"/>
                      </a:srgbClr>
                    </a:solidFill>
                  </a:tcPr>
                </a:tc>
                <a:tc>
                  <a:txBody>
                    <a:bodyPr/>
                    <a:lstStyle>
                      <a:lvl1pPr marL="0" algn="l" defTabSz="685800" rtl="0" eaLnBrk="1" latinLnBrk="0" hangingPunct="1">
                        <a:defRPr sz="1350" kern="1200">
                          <a:solidFill>
                            <a:schemeClr val="tx1"/>
                          </a:solidFill>
                          <a:latin typeface="Arial" panose="020B0604020202020204"/>
                        </a:defRPr>
                      </a:lvl1pPr>
                      <a:lvl2pPr marL="342900" algn="l" defTabSz="685800" rtl="0" eaLnBrk="1" latinLnBrk="0" hangingPunct="1">
                        <a:defRPr sz="1350" kern="1200">
                          <a:solidFill>
                            <a:schemeClr val="tx1"/>
                          </a:solidFill>
                          <a:latin typeface="Arial" panose="020B0604020202020204"/>
                        </a:defRPr>
                      </a:lvl2pPr>
                      <a:lvl3pPr marL="685800" algn="l" defTabSz="685800" rtl="0" eaLnBrk="1" latinLnBrk="0" hangingPunct="1">
                        <a:defRPr sz="1350" kern="1200">
                          <a:solidFill>
                            <a:schemeClr val="tx1"/>
                          </a:solidFill>
                          <a:latin typeface="Arial" panose="020B0604020202020204"/>
                        </a:defRPr>
                      </a:lvl3pPr>
                      <a:lvl4pPr marL="1028700" algn="l" defTabSz="685800" rtl="0" eaLnBrk="1" latinLnBrk="0" hangingPunct="1">
                        <a:defRPr sz="1350" kern="1200">
                          <a:solidFill>
                            <a:schemeClr val="tx1"/>
                          </a:solidFill>
                          <a:latin typeface="Arial" panose="020B0604020202020204"/>
                        </a:defRPr>
                      </a:lvl4pPr>
                      <a:lvl5pPr marL="1371600" algn="l" defTabSz="685800" rtl="0" eaLnBrk="1" latinLnBrk="0" hangingPunct="1">
                        <a:defRPr sz="1350" kern="1200">
                          <a:solidFill>
                            <a:schemeClr val="tx1"/>
                          </a:solidFill>
                          <a:latin typeface="Arial" panose="020B0604020202020204"/>
                        </a:defRPr>
                      </a:lvl5pPr>
                      <a:lvl6pPr marL="1714500" algn="l" defTabSz="685800" rtl="0" eaLnBrk="1" latinLnBrk="0" hangingPunct="1">
                        <a:defRPr sz="1350" kern="1200">
                          <a:solidFill>
                            <a:schemeClr val="tx1"/>
                          </a:solidFill>
                          <a:latin typeface="Arial" panose="020B0604020202020204"/>
                        </a:defRPr>
                      </a:lvl6pPr>
                      <a:lvl7pPr marL="2057400" algn="l" defTabSz="685800" rtl="0" eaLnBrk="1" latinLnBrk="0" hangingPunct="1">
                        <a:defRPr sz="1350" kern="1200">
                          <a:solidFill>
                            <a:schemeClr val="tx1"/>
                          </a:solidFill>
                          <a:latin typeface="Arial" panose="020B0604020202020204"/>
                        </a:defRPr>
                      </a:lvl7pPr>
                      <a:lvl8pPr marL="2400300" algn="l" defTabSz="685800" rtl="0" eaLnBrk="1" latinLnBrk="0" hangingPunct="1">
                        <a:defRPr sz="1350" kern="1200">
                          <a:solidFill>
                            <a:schemeClr val="tx1"/>
                          </a:solidFill>
                          <a:latin typeface="Arial" panose="020B0604020202020204"/>
                        </a:defRPr>
                      </a:lvl8pPr>
                      <a:lvl9pPr marL="2743200" algn="l" defTabSz="685800" rtl="0" eaLnBrk="1" latinLnBrk="0" hangingPunct="1">
                        <a:defRPr sz="1350" kern="1200">
                          <a:solidFill>
                            <a:schemeClr val="tx1"/>
                          </a:solidFill>
                          <a:latin typeface="Arial" panose="020B0604020202020204"/>
                        </a:defRPr>
                      </a:lvl9pPr>
                    </a:lstStyle>
                    <a:p>
                      <a:pPr marL="0" marR="0" lvl="0" indent="0" algn="r" defTabSz="6858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70C0"/>
                          </a:solidFill>
                          <a:effectLst/>
                          <a:uLnTx/>
                          <a:uFillTx/>
                          <a:latin typeface="Arial" panose="020B0604020202020204" pitchFamily="34" charset="0"/>
                          <a:ea typeface="+mn-ea"/>
                          <a:cs typeface="Arial" panose="020B0604020202020204" pitchFamily="34" charset="0"/>
                        </a:rPr>
                        <a:t>Mother</a:t>
                      </a:r>
                    </a:p>
                  </a:txBody>
                  <a:tcPr marR="125999" marB="125999" anchor="b">
                    <a:lnL w="6350" cap="flat" cmpd="sng" algn="ctr">
                      <a:solidFill>
                        <a:srgbClr val="A79E93">
                          <a:lumMod val="60000"/>
                          <a:lumOff val="40000"/>
                        </a:srgbClr>
                      </a:solidFill>
                      <a:prstDash val="solid"/>
                      <a:round/>
                      <a:headEnd type="none" w="med" len="med"/>
                      <a:tailEnd type="none" w="med" len="med"/>
                    </a:lnL>
                    <a:lnR w="6350" cap="flat" cmpd="sng" algn="ctr">
                      <a:solidFill>
                        <a:srgbClr val="A79E93">
                          <a:lumMod val="60000"/>
                          <a:lumOff val="40000"/>
                        </a:srgbClr>
                      </a:solidFill>
                      <a:prstDash val="solid"/>
                      <a:round/>
                      <a:headEnd type="none" w="med" len="med"/>
                      <a:tailEnd type="none" w="med" len="med"/>
                    </a:lnR>
                    <a:lnT w="25400" cmpd="sng">
                      <a:noFill/>
                    </a:lnT>
                    <a:lnB w="12700" cmpd="sng">
                      <a:noFill/>
                    </a:lnB>
                    <a:lnTlToBr w="12700" cmpd="sng">
                      <a:noFill/>
                      <a:prstDash val="solid"/>
                    </a:lnTlToBr>
                    <a:lnBlToTr w="12700" cmpd="sng">
                      <a:noFill/>
                      <a:prstDash val="solid"/>
                    </a:lnBlToTr>
                    <a:solidFill>
                      <a:srgbClr val="A79E93">
                        <a:lumMod val="20000"/>
                        <a:lumOff val="80000"/>
                        <a:alpha val="50000"/>
                      </a:srgbClr>
                    </a:solidFill>
                  </a:tcPr>
                </a:tc>
                <a:tc>
                  <a:txBody>
                    <a:bodyPr/>
                    <a:lstStyle>
                      <a:lvl1pPr marL="0" algn="l" defTabSz="685800" rtl="0" eaLnBrk="1" latinLnBrk="0" hangingPunct="1">
                        <a:defRPr sz="1350" kern="1200">
                          <a:solidFill>
                            <a:schemeClr val="tx1"/>
                          </a:solidFill>
                          <a:latin typeface="Arial" panose="020B0604020202020204"/>
                        </a:defRPr>
                      </a:lvl1pPr>
                      <a:lvl2pPr marL="342900" algn="l" defTabSz="685800" rtl="0" eaLnBrk="1" latinLnBrk="0" hangingPunct="1">
                        <a:defRPr sz="1350" kern="1200">
                          <a:solidFill>
                            <a:schemeClr val="tx1"/>
                          </a:solidFill>
                          <a:latin typeface="Arial" panose="020B0604020202020204"/>
                        </a:defRPr>
                      </a:lvl2pPr>
                      <a:lvl3pPr marL="685800" algn="l" defTabSz="685800" rtl="0" eaLnBrk="1" latinLnBrk="0" hangingPunct="1">
                        <a:defRPr sz="1350" kern="1200">
                          <a:solidFill>
                            <a:schemeClr val="tx1"/>
                          </a:solidFill>
                          <a:latin typeface="Arial" panose="020B0604020202020204"/>
                        </a:defRPr>
                      </a:lvl3pPr>
                      <a:lvl4pPr marL="1028700" algn="l" defTabSz="685800" rtl="0" eaLnBrk="1" latinLnBrk="0" hangingPunct="1">
                        <a:defRPr sz="1350" kern="1200">
                          <a:solidFill>
                            <a:schemeClr val="tx1"/>
                          </a:solidFill>
                          <a:latin typeface="Arial" panose="020B0604020202020204"/>
                        </a:defRPr>
                      </a:lvl4pPr>
                      <a:lvl5pPr marL="1371600" algn="l" defTabSz="685800" rtl="0" eaLnBrk="1" latinLnBrk="0" hangingPunct="1">
                        <a:defRPr sz="1350" kern="1200">
                          <a:solidFill>
                            <a:schemeClr val="tx1"/>
                          </a:solidFill>
                          <a:latin typeface="Arial" panose="020B0604020202020204"/>
                        </a:defRPr>
                      </a:lvl5pPr>
                      <a:lvl6pPr marL="1714500" algn="l" defTabSz="685800" rtl="0" eaLnBrk="1" latinLnBrk="0" hangingPunct="1">
                        <a:defRPr sz="1350" kern="1200">
                          <a:solidFill>
                            <a:schemeClr val="tx1"/>
                          </a:solidFill>
                          <a:latin typeface="Arial" panose="020B0604020202020204"/>
                        </a:defRPr>
                      </a:lvl6pPr>
                      <a:lvl7pPr marL="2057400" algn="l" defTabSz="685800" rtl="0" eaLnBrk="1" latinLnBrk="0" hangingPunct="1">
                        <a:defRPr sz="1350" kern="1200">
                          <a:solidFill>
                            <a:schemeClr val="tx1"/>
                          </a:solidFill>
                          <a:latin typeface="Arial" panose="020B0604020202020204"/>
                        </a:defRPr>
                      </a:lvl7pPr>
                      <a:lvl8pPr marL="2400300" algn="l" defTabSz="685800" rtl="0" eaLnBrk="1" latinLnBrk="0" hangingPunct="1">
                        <a:defRPr sz="1350" kern="1200">
                          <a:solidFill>
                            <a:schemeClr val="tx1"/>
                          </a:solidFill>
                          <a:latin typeface="Arial" panose="020B0604020202020204"/>
                        </a:defRPr>
                      </a:lvl8pPr>
                      <a:lvl9pPr marL="2743200" algn="l" defTabSz="685800" rtl="0" eaLnBrk="1" latinLnBrk="0" hangingPunct="1">
                        <a:defRPr sz="1350" kern="1200">
                          <a:solidFill>
                            <a:schemeClr val="tx1"/>
                          </a:solidFill>
                          <a:latin typeface="Arial" panose="020B0604020202020204"/>
                        </a:defRPr>
                      </a:lvl9pPr>
                    </a:lstStyle>
                    <a:p>
                      <a:pPr marL="0" marR="0" lvl="0" indent="0" algn="r" defTabSz="6858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70C0"/>
                          </a:solidFill>
                          <a:effectLst/>
                          <a:uLnTx/>
                          <a:uFillTx/>
                          <a:latin typeface="Arial" panose="020B0604020202020204" pitchFamily="34" charset="0"/>
                          <a:ea typeface="+mn-ea"/>
                          <a:cs typeface="Arial" panose="020B0604020202020204" pitchFamily="34" charset="0"/>
                        </a:rPr>
                        <a:t>Mother</a:t>
                      </a:r>
                    </a:p>
                  </a:txBody>
                  <a:tcPr marR="125999" marB="125999" anchor="b">
                    <a:lnL w="6350" cap="flat" cmpd="sng" algn="ctr">
                      <a:solidFill>
                        <a:srgbClr val="A79E93">
                          <a:lumMod val="60000"/>
                          <a:lumOff val="40000"/>
                        </a:srgbClr>
                      </a:solidFill>
                      <a:prstDash val="solid"/>
                      <a:round/>
                      <a:headEnd type="none" w="med" len="med"/>
                      <a:tailEnd type="none" w="med" len="med"/>
                    </a:lnL>
                    <a:lnR w="6350" cap="flat" cmpd="sng" algn="ctr">
                      <a:solidFill>
                        <a:srgbClr val="A79E93">
                          <a:lumMod val="60000"/>
                          <a:lumOff val="40000"/>
                        </a:srgbClr>
                      </a:solidFill>
                      <a:prstDash val="solid"/>
                      <a:round/>
                      <a:headEnd type="none" w="med" len="med"/>
                      <a:tailEnd type="none" w="med" len="med"/>
                    </a:lnR>
                    <a:lnT w="25400" cmpd="sng">
                      <a:noFill/>
                    </a:lnT>
                    <a:lnB w="12700" cmpd="sng">
                      <a:noFill/>
                    </a:lnB>
                    <a:lnTlToBr w="12700" cmpd="sng">
                      <a:noFill/>
                      <a:prstDash val="solid"/>
                    </a:lnTlToBr>
                    <a:lnBlToTr w="12700" cmpd="sng">
                      <a:noFill/>
                      <a:prstDash val="solid"/>
                    </a:lnBlToTr>
                    <a:solidFill>
                      <a:srgbClr val="A79E93">
                        <a:lumMod val="20000"/>
                        <a:lumOff val="80000"/>
                        <a:alpha val="50000"/>
                      </a:srgbClr>
                    </a:solidFill>
                  </a:tcPr>
                </a:tc>
                <a:tc>
                  <a:txBody>
                    <a:bodyPr/>
                    <a:lstStyle>
                      <a:lvl1pPr marL="0" algn="l" defTabSz="685800" rtl="0" eaLnBrk="1" latinLnBrk="0" hangingPunct="1">
                        <a:defRPr sz="1350" kern="1200">
                          <a:solidFill>
                            <a:schemeClr val="tx1"/>
                          </a:solidFill>
                          <a:latin typeface="Arial" panose="020B0604020202020204"/>
                        </a:defRPr>
                      </a:lvl1pPr>
                      <a:lvl2pPr marL="342900" algn="l" defTabSz="685800" rtl="0" eaLnBrk="1" latinLnBrk="0" hangingPunct="1">
                        <a:defRPr sz="1350" kern="1200">
                          <a:solidFill>
                            <a:schemeClr val="tx1"/>
                          </a:solidFill>
                          <a:latin typeface="Arial" panose="020B0604020202020204"/>
                        </a:defRPr>
                      </a:lvl2pPr>
                      <a:lvl3pPr marL="685800" algn="l" defTabSz="685800" rtl="0" eaLnBrk="1" latinLnBrk="0" hangingPunct="1">
                        <a:defRPr sz="1350" kern="1200">
                          <a:solidFill>
                            <a:schemeClr val="tx1"/>
                          </a:solidFill>
                          <a:latin typeface="Arial" panose="020B0604020202020204"/>
                        </a:defRPr>
                      </a:lvl3pPr>
                      <a:lvl4pPr marL="1028700" algn="l" defTabSz="685800" rtl="0" eaLnBrk="1" latinLnBrk="0" hangingPunct="1">
                        <a:defRPr sz="1350" kern="1200">
                          <a:solidFill>
                            <a:schemeClr val="tx1"/>
                          </a:solidFill>
                          <a:latin typeface="Arial" panose="020B0604020202020204"/>
                        </a:defRPr>
                      </a:lvl4pPr>
                      <a:lvl5pPr marL="1371600" algn="l" defTabSz="685800" rtl="0" eaLnBrk="1" latinLnBrk="0" hangingPunct="1">
                        <a:defRPr sz="1350" kern="1200">
                          <a:solidFill>
                            <a:schemeClr val="tx1"/>
                          </a:solidFill>
                          <a:latin typeface="Arial" panose="020B0604020202020204"/>
                        </a:defRPr>
                      </a:lvl5pPr>
                      <a:lvl6pPr marL="1714500" algn="l" defTabSz="685800" rtl="0" eaLnBrk="1" latinLnBrk="0" hangingPunct="1">
                        <a:defRPr sz="1350" kern="1200">
                          <a:solidFill>
                            <a:schemeClr val="tx1"/>
                          </a:solidFill>
                          <a:latin typeface="Arial" panose="020B0604020202020204"/>
                        </a:defRPr>
                      </a:lvl6pPr>
                      <a:lvl7pPr marL="2057400" algn="l" defTabSz="685800" rtl="0" eaLnBrk="1" latinLnBrk="0" hangingPunct="1">
                        <a:defRPr sz="1350" kern="1200">
                          <a:solidFill>
                            <a:schemeClr val="tx1"/>
                          </a:solidFill>
                          <a:latin typeface="Arial" panose="020B0604020202020204"/>
                        </a:defRPr>
                      </a:lvl7pPr>
                      <a:lvl8pPr marL="2400300" algn="l" defTabSz="685800" rtl="0" eaLnBrk="1" latinLnBrk="0" hangingPunct="1">
                        <a:defRPr sz="1350" kern="1200">
                          <a:solidFill>
                            <a:schemeClr val="tx1"/>
                          </a:solidFill>
                          <a:latin typeface="Arial" panose="020B0604020202020204"/>
                        </a:defRPr>
                      </a:lvl8pPr>
                      <a:lvl9pPr marL="2743200" algn="l" defTabSz="685800" rtl="0" eaLnBrk="1" latinLnBrk="0" hangingPunct="1">
                        <a:defRPr sz="1350" kern="1200">
                          <a:solidFill>
                            <a:schemeClr val="tx1"/>
                          </a:solidFill>
                          <a:latin typeface="Arial" panose="020B0604020202020204"/>
                        </a:defRPr>
                      </a:lvl9pPr>
                    </a:lstStyle>
                    <a:p>
                      <a:pPr marL="0" marR="0" lvl="0" indent="0" algn="r" defTabSz="6858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70C0"/>
                          </a:solidFill>
                          <a:effectLst/>
                          <a:uLnTx/>
                          <a:uFillTx/>
                          <a:latin typeface="Arial" panose="020B0604020202020204" pitchFamily="34" charset="0"/>
                          <a:ea typeface="+mn-ea"/>
                          <a:cs typeface="Arial" panose="020B0604020202020204" pitchFamily="34" charset="0"/>
                        </a:rPr>
                        <a:t>Mother</a:t>
                      </a:r>
                    </a:p>
                  </a:txBody>
                  <a:tcPr marR="125999" marB="125999" anchor="b">
                    <a:lnL w="6350" cap="flat" cmpd="sng" algn="ctr">
                      <a:solidFill>
                        <a:srgbClr val="A79E93">
                          <a:lumMod val="60000"/>
                          <a:lumOff val="40000"/>
                        </a:srgbClr>
                      </a:solidFill>
                      <a:prstDash val="solid"/>
                      <a:round/>
                      <a:headEnd type="none" w="med" len="med"/>
                      <a:tailEnd type="none" w="med" len="med"/>
                    </a:lnL>
                    <a:lnR w="6350" cap="flat" cmpd="sng" algn="ctr">
                      <a:solidFill>
                        <a:srgbClr val="A79E93">
                          <a:lumMod val="60000"/>
                          <a:lumOff val="40000"/>
                        </a:srgbClr>
                      </a:solidFill>
                      <a:prstDash val="solid"/>
                      <a:round/>
                      <a:headEnd type="none" w="med" len="med"/>
                      <a:tailEnd type="none" w="med" len="med"/>
                    </a:lnR>
                    <a:lnT w="25400" cmpd="sng">
                      <a:noFill/>
                    </a:lnT>
                    <a:lnB w="12700" cmpd="sng">
                      <a:noFill/>
                    </a:lnB>
                    <a:lnTlToBr w="12700" cmpd="sng">
                      <a:noFill/>
                      <a:prstDash val="solid"/>
                    </a:lnTlToBr>
                    <a:lnBlToTr w="12700" cmpd="sng">
                      <a:noFill/>
                      <a:prstDash val="solid"/>
                    </a:lnBlToTr>
                    <a:solidFill>
                      <a:srgbClr val="A79E93">
                        <a:lumMod val="20000"/>
                        <a:lumOff val="80000"/>
                        <a:alpha val="50000"/>
                      </a:srgbClr>
                    </a:solidFill>
                  </a:tcPr>
                </a:tc>
                <a:tc>
                  <a:txBody>
                    <a:bodyPr/>
                    <a:lstStyle>
                      <a:lvl1pPr marL="0" algn="l" defTabSz="685800" rtl="0" eaLnBrk="1" latinLnBrk="0" hangingPunct="1">
                        <a:defRPr sz="1350" kern="1200">
                          <a:solidFill>
                            <a:schemeClr val="tx1"/>
                          </a:solidFill>
                          <a:latin typeface="Arial" panose="020B0604020202020204"/>
                        </a:defRPr>
                      </a:lvl1pPr>
                      <a:lvl2pPr marL="342900" algn="l" defTabSz="685800" rtl="0" eaLnBrk="1" latinLnBrk="0" hangingPunct="1">
                        <a:defRPr sz="1350" kern="1200">
                          <a:solidFill>
                            <a:schemeClr val="tx1"/>
                          </a:solidFill>
                          <a:latin typeface="Arial" panose="020B0604020202020204"/>
                        </a:defRPr>
                      </a:lvl2pPr>
                      <a:lvl3pPr marL="685800" algn="l" defTabSz="685800" rtl="0" eaLnBrk="1" latinLnBrk="0" hangingPunct="1">
                        <a:defRPr sz="1350" kern="1200">
                          <a:solidFill>
                            <a:schemeClr val="tx1"/>
                          </a:solidFill>
                          <a:latin typeface="Arial" panose="020B0604020202020204"/>
                        </a:defRPr>
                      </a:lvl3pPr>
                      <a:lvl4pPr marL="1028700" algn="l" defTabSz="685800" rtl="0" eaLnBrk="1" latinLnBrk="0" hangingPunct="1">
                        <a:defRPr sz="1350" kern="1200">
                          <a:solidFill>
                            <a:schemeClr val="tx1"/>
                          </a:solidFill>
                          <a:latin typeface="Arial" panose="020B0604020202020204"/>
                        </a:defRPr>
                      </a:lvl4pPr>
                      <a:lvl5pPr marL="1371600" algn="l" defTabSz="685800" rtl="0" eaLnBrk="1" latinLnBrk="0" hangingPunct="1">
                        <a:defRPr sz="1350" kern="1200">
                          <a:solidFill>
                            <a:schemeClr val="tx1"/>
                          </a:solidFill>
                          <a:latin typeface="Arial" panose="020B0604020202020204"/>
                        </a:defRPr>
                      </a:lvl5pPr>
                      <a:lvl6pPr marL="1714500" algn="l" defTabSz="685800" rtl="0" eaLnBrk="1" latinLnBrk="0" hangingPunct="1">
                        <a:defRPr sz="1350" kern="1200">
                          <a:solidFill>
                            <a:schemeClr val="tx1"/>
                          </a:solidFill>
                          <a:latin typeface="Arial" panose="020B0604020202020204"/>
                        </a:defRPr>
                      </a:lvl6pPr>
                      <a:lvl7pPr marL="2057400" algn="l" defTabSz="685800" rtl="0" eaLnBrk="1" latinLnBrk="0" hangingPunct="1">
                        <a:defRPr sz="1350" kern="1200">
                          <a:solidFill>
                            <a:schemeClr val="tx1"/>
                          </a:solidFill>
                          <a:latin typeface="Arial" panose="020B0604020202020204"/>
                        </a:defRPr>
                      </a:lvl7pPr>
                      <a:lvl8pPr marL="2400300" algn="l" defTabSz="685800" rtl="0" eaLnBrk="1" latinLnBrk="0" hangingPunct="1">
                        <a:defRPr sz="1350" kern="1200">
                          <a:solidFill>
                            <a:schemeClr val="tx1"/>
                          </a:solidFill>
                          <a:latin typeface="Arial" panose="020B0604020202020204"/>
                        </a:defRPr>
                      </a:lvl8pPr>
                      <a:lvl9pPr marL="2743200" algn="l" defTabSz="685800" rtl="0" eaLnBrk="1" latinLnBrk="0" hangingPunct="1">
                        <a:defRPr sz="1350" kern="1200">
                          <a:solidFill>
                            <a:schemeClr val="tx1"/>
                          </a:solidFill>
                          <a:latin typeface="Arial" panose="020B0604020202020204"/>
                        </a:defRPr>
                      </a:lvl9pPr>
                    </a:lstStyle>
                    <a:p>
                      <a:pPr marL="0" marR="0" lvl="0" indent="0" algn="r" defTabSz="6858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70C0"/>
                          </a:solidFill>
                          <a:effectLst/>
                          <a:uLnTx/>
                          <a:uFillTx/>
                          <a:latin typeface="Arial" panose="020B0604020202020204" pitchFamily="34" charset="0"/>
                          <a:ea typeface="+mn-ea"/>
                          <a:cs typeface="Arial" panose="020B0604020202020204" pitchFamily="34" charset="0"/>
                        </a:rPr>
                        <a:t>Mother</a:t>
                      </a:r>
                    </a:p>
                  </a:txBody>
                  <a:tcPr marR="125999" marB="125999" anchor="b">
                    <a:lnL w="6350" cap="flat" cmpd="sng" algn="ctr">
                      <a:solidFill>
                        <a:srgbClr val="A79E93">
                          <a:lumMod val="60000"/>
                          <a:lumOff val="40000"/>
                        </a:srgbClr>
                      </a:solidFill>
                      <a:prstDash val="solid"/>
                      <a:round/>
                      <a:headEnd type="none" w="med" len="med"/>
                      <a:tailEnd type="none" w="med" len="med"/>
                    </a:lnL>
                    <a:lnR w="6350" cap="flat" cmpd="sng" algn="ctr">
                      <a:solidFill>
                        <a:srgbClr val="A79E93">
                          <a:lumMod val="60000"/>
                          <a:lumOff val="40000"/>
                        </a:srgbClr>
                      </a:solidFill>
                      <a:prstDash val="solid"/>
                      <a:round/>
                      <a:headEnd type="none" w="med" len="med"/>
                      <a:tailEnd type="none" w="med" len="med"/>
                    </a:lnR>
                    <a:lnT w="25400" cmpd="sng">
                      <a:noFill/>
                    </a:lnT>
                    <a:lnB w="12700" cmpd="sng">
                      <a:noFill/>
                    </a:lnB>
                    <a:lnTlToBr w="12700" cmpd="sng">
                      <a:noFill/>
                      <a:prstDash val="solid"/>
                    </a:lnTlToBr>
                    <a:lnBlToTr w="12700" cmpd="sng">
                      <a:noFill/>
                      <a:prstDash val="solid"/>
                    </a:lnBlToTr>
                    <a:solidFill>
                      <a:srgbClr val="A79E93">
                        <a:lumMod val="20000"/>
                        <a:lumOff val="80000"/>
                        <a:alpha val="50000"/>
                      </a:srgbClr>
                    </a:solidFill>
                  </a:tcPr>
                </a:tc>
                <a:tc>
                  <a:txBody>
                    <a:bodyPr/>
                    <a:lstStyle/>
                    <a:p>
                      <a:pPr algn="r"/>
                      <a:r>
                        <a:rPr lang="en-GB" sz="1100" dirty="0">
                          <a:solidFill>
                            <a:srgbClr val="0070C0"/>
                          </a:solidFill>
                          <a:latin typeface="Arial" panose="020B0604020202020204" pitchFamily="34" charset="0"/>
                          <a:cs typeface="Arial" panose="020B0604020202020204" pitchFamily="34" charset="0"/>
                        </a:rPr>
                        <a:t>Cohort member</a:t>
                      </a:r>
                    </a:p>
                  </a:txBody>
                  <a:tcPr marR="125999" marB="125999" anchor="b">
                    <a:lnL w="6350" cap="flat" cmpd="sng" algn="ctr">
                      <a:solidFill>
                        <a:srgbClr val="A79E93">
                          <a:lumMod val="60000"/>
                          <a:lumOff val="40000"/>
                        </a:srgbClr>
                      </a:solidFill>
                      <a:prstDash val="solid"/>
                      <a:round/>
                      <a:headEnd type="none" w="med" len="med"/>
                      <a:tailEnd type="none" w="med" len="med"/>
                    </a:lnL>
                    <a:lnR w="6350" cap="flat" cmpd="sng" algn="ctr">
                      <a:solidFill>
                        <a:srgbClr val="A79E93">
                          <a:lumMod val="60000"/>
                          <a:lumOff val="40000"/>
                        </a:srgbClr>
                      </a:solidFill>
                      <a:prstDash val="solid"/>
                      <a:round/>
                      <a:headEnd type="none" w="med" len="med"/>
                      <a:tailEnd type="none" w="med" len="med"/>
                    </a:lnR>
                    <a:lnT w="25400" cmpd="sng">
                      <a:noFill/>
                    </a:lnT>
                    <a:lnB w="12700" cmpd="sng">
                      <a:noFill/>
                    </a:lnB>
                    <a:lnTlToBr w="12700" cmpd="sng">
                      <a:noFill/>
                      <a:prstDash val="solid"/>
                    </a:lnTlToBr>
                    <a:lnBlToTr w="12700" cmpd="sng">
                      <a:noFill/>
                      <a:prstDash val="solid"/>
                    </a:lnBlToTr>
                    <a:solidFill>
                      <a:srgbClr val="A79E93">
                        <a:lumMod val="20000"/>
                        <a:lumOff val="80000"/>
                        <a:alpha val="50000"/>
                      </a:srgbClr>
                    </a:solidFill>
                  </a:tcPr>
                </a:tc>
                <a:extLst>
                  <a:ext uri="{0D108BD9-81ED-4DB2-BD59-A6C34878D82A}">
                    <a16:rowId xmlns:a16="http://schemas.microsoft.com/office/drawing/2014/main" val="10002"/>
                  </a:ext>
                </a:extLst>
              </a:tr>
              <a:tr h="913100">
                <a:tc>
                  <a:txBody>
                    <a:bodyPr/>
                    <a:lstStyle>
                      <a:lvl1pPr marL="0" algn="l" defTabSz="685800" rtl="0" eaLnBrk="1" latinLnBrk="0" hangingPunct="1">
                        <a:defRPr sz="1350" kern="1200">
                          <a:solidFill>
                            <a:schemeClr val="tx1"/>
                          </a:solidFill>
                          <a:latin typeface="Arial" panose="020B0604020202020204"/>
                        </a:defRPr>
                      </a:lvl1pPr>
                      <a:lvl2pPr marL="342900" algn="l" defTabSz="685800" rtl="0" eaLnBrk="1" latinLnBrk="0" hangingPunct="1">
                        <a:defRPr sz="1350" kern="1200">
                          <a:solidFill>
                            <a:schemeClr val="tx1"/>
                          </a:solidFill>
                          <a:latin typeface="Arial" panose="020B0604020202020204"/>
                        </a:defRPr>
                      </a:lvl2pPr>
                      <a:lvl3pPr marL="685800" algn="l" defTabSz="685800" rtl="0" eaLnBrk="1" latinLnBrk="0" hangingPunct="1">
                        <a:defRPr sz="1350" kern="1200">
                          <a:solidFill>
                            <a:schemeClr val="tx1"/>
                          </a:solidFill>
                          <a:latin typeface="Arial" panose="020B0604020202020204"/>
                        </a:defRPr>
                      </a:lvl3pPr>
                      <a:lvl4pPr marL="1028700" algn="l" defTabSz="685800" rtl="0" eaLnBrk="1" latinLnBrk="0" hangingPunct="1">
                        <a:defRPr sz="1350" kern="1200">
                          <a:solidFill>
                            <a:schemeClr val="tx1"/>
                          </a:solidFill>
                          <a:latin typeface="Arial" panose="020B0604020202020204"/>
                        </a:defRPr>
                      </a:lvl4pPr>
                      <a:lvl5pPr marL="1371600" algn="l" defTabSz="685800" rtl="0" eaLnBrk="1" latinLnBrk="0" hangingPunct="1">
                        <a:defRPr sz="1350" kern="1200">
                          <a:solidFill>
                            <a:schemeClr val="tx1"/>
                          </a:solidFill>
                          <a:latin typeface="Arial" panose="020B0604020202020204"/>
                        </a:defRPr>
                      </a:lvl5pPr>
                      <a:lvl6pPr marL="1714500" algn="l" defTabSz="685800" rtl="0" eaLnBrk="1" latinLnBrk="0" hangingPunct="1">
                        <a:defRPr sz="1350" kern="1200">
                          <a:solidFill>
                            <a:schemeClr val="tx1"/>
                          </a:solidFill>
                          <a:latin typeface="Arial" panose="020B0604020202020204"/>
                        </a:defRPr>
                      </a:lvl6pPr>
                      <a:lvl7pPr marL="2057400" algn="l" defTabSz="685800" rtl="0" eaLnBrk="1" latinLnBrk="0" hangingPunct="1">
                        <a:defRPr sz="1350" kern="1200">
                          <a:solidFill>
                            <a:schemeClr val="tx1"/>
                          </a:solidFill>
                          <a:latin typeface="Arial" panose="020B0604020202020204"/>
                        </a:defRPr>
                      </a:lvl7pPr>
                      <a:lvl8pPr marL="2400300" algn="l" defTabSz="685800" rtl="0" eaLnBrk="1" latinLnBrk="0" hangingPunct="1">
                        <a:defRPr sz="1350" kern="1200">
                          <a:solidFill>
                            <a:schemeClr val="tx1"/>
                          </a:solidFill>
                          <a:latin typeface="Arial" panose="020B0604020202020204"/>
                        </a:defRPr>
                      </a:lvl8pPr>
                      <a:lvl9pPr marL="2743200" algn="l" defTabSz="685800" rtl="0" eaLnBrk="1" latinLnBrk="0" hangingPunct="1">
                        <a:defRPr sz="1350" kern="1200">
                          <a:solidFill>
                            <a:schemeClr val="tx1"/>
                          </a:solidFill>
                          <a:latin typeface="Arial" panose="020B0604020202020204"/>
                        </a:defRPr>
                      </a:lvl9pPr>
                    </a:lstStyle>
                    <a:p>
                      <a:pPr algn="r"/>
                      <a:r>
                        <a:rPr lang="en-GB" sz="1100" dirty="0">
                          <a:solidFill>
                            <a:schemeClr val="tx2">
                              <a:lumMod val="75000"/>
                            </a:schemeClr>
                          </a:solidFill>
                          <a:latin typeface="Arial" panose="020B0604020202020204" pitchFamily="34" charset="0"/>
                          <a:cs typeface="Arial" panose="020B0604020202020204" pitchFamily="34" charset="0"/>
                        </a:rPr>
                        <a:t>Father</a:t>
                      </a:r>
                    </a:p>
                  </a:txBody>
                  <a:tcPr marR="125999" marB="125999" anchor="b">
                    <a:lnL w="6350" cap="flat" cmpd="sng" algn="ctr">
                      <a:noFill/>
                      <a:prstDash val="solid"/>
                      <a:round/>
                      <a:headEnd type="none" w="med" len="med"/>
                      <a:tailEnd type="none" w="med" len="med"/>
                    </a:lnL>
                    <a:lnR w="6350" cap="flat" cmpd="sng" algn="ctr">
                      <a:solidFill>
                        <a:srgbClr val="A79E93">
                          <a:lumMod val="60000"/>
                          <a:lumOff val="40000"/>
                        </a:srgb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Arial" panose="020B0604020202020204"/>
                        </a:defRPr>
                      </a:lvl1pPr>
                      <a:lvl2pPr marL="342900" algn="l" defTabSz="685800" rtl="0" eaLnBrk="1" latinLnBrk="0" hangingPunct="1">
                        <a:defRPr sz="1350" kern="1200">
                          <a:solidFill>
                            <a:schemeClr val="tx1"/>
                          </a:solidFill>
                          <a:latin typeface="Arial" panose="020B0604020202020204"/>
                        </a:defRPr>
                      </a:lvl2pPr>
                      <a:lvl3pPr marL="685800" algn="l" defTabSz="685800" rtl="0" eaLnBrk="1" latinLnBrk="0" hangingPunct="1">
                        <a:defRPr sz="1350" kern="1200">
                          <a:solidFill>
                            <a:schemeClr val="tx1"/>
                          </a:solidFill>
                          <a:latin typeface="Arial" panose="020B0604020202020204"/>
                        </a:defRPr>
                      </a:lvl3pPr>
                      <a:lvl4pPr marL="1028700" algn="l" defTabSz="685800" rtl="0" eaLnBrk="1" latinLnBrk="0" hangingPunct="1">
                        <a:defRPr sz="1350" kern="1200">
                          <a:solidFill>
                            <a:schemeClr val="tx1"/>
                          </a:solidFill>
                          <a:latin typeface="Arial" panose="020B0604020202020204"/>
                        </a:defRPr>
                      </a:lvl4pPr>
                      <a:lvl5pPr marL="1371600" algn="l" defTabSz="685800" rtl="0" eaLnBrk="1" latinLnBrk="0" hangingPunct="1">
                        <a:defRPr sz="1350" kern="1200">
                          <a:solidFill>
                            <a:schemeClr val="tx1"/>
                          </a:solidFill>
                          <a:latin typeface="Arial" panose="020B0604020202020204"/>
                        </a:defRPr>
                      </a:lvl5pPr>
                      <a:lvl6pPr marL="1714500" algn="l" defTabSz="685800" rtl="0" eaLnBrk="1" latinLnBrk="0" hangingPunct="1">
                        <a:defRPr sz="1350" kern="1200">
                          <a:solidFill>
                            <a:schemeClr val="tx1"/>
                          </a:solidFill>
                          <a:latin typeface="Arial" panose="020B0604020202020204"/>
                        </a:defRPr>
                      </a:lvl6pPr>
                      <a:lvl7pPr marL="2057400" algn="l" defTabSz="685800" rtl="0" eaLnBrk="1" latinLnBrk="0" hangingPunct="1">
                        <a:defRPr sz="1350" kern="1200">
                          <a:solidFill>
                            <a:schemeClr val="tx1"/>
                          </a:solidFill>
                          <a:latin typeface="Arial" panose="020B0604020202020204"/>
                        </a:defRPr>
                      </a:lvl7pPr>
                      <a:lvl8pPr marL="2400300" algn="l" defTabSz="685800" rtl="0" eaLnBrk="1" latinLnBrk="0" hangingPunct="1">
                        <a:defRPr sz="1350" kern="1200">
                          <a:solidFill>
                            <a:schemeClr val="tx1"/>
                          </a:solidFill>
                          <a:latin typeface="Arial" panose="020B0604020202020204"/>
                        </a:defRPr>
                      </a:lvl8pPr>
                      <a:lvl9pPr marL="2743200" algn="l" defTabSz="685800" rtl="0" eaLnBrk="1" latinLnBrk="0" hangingPunct="1">
                        <a:defRPr sz="1350" kern="1200">
                          <a:solidFill>
                            <a:schemeClr val="tx1"/>
                          </a:solidFill>
                          <a:latin typeface="Arial" panose="020B0604020202020204"/>
                        </a:defRPr>
                      </a:lvl9pPr>
                    </a:lstStyle>
                    <a:p>
                      <a:pPr algn="r"/>
                      <a:r>
                        <a:rPr lang="en-GB" sz="1100" dirty="0">
                          <a:solidFill>
                            <a:schemeClr val="tx2">
                              <a:lumMod val="75000"/>
                            </a:schemeClr>
                          </a:solidFill>
                          <a:latin typeface="Arial" panose="020B0604020202020204" pitchFamily="34" charset="0"/>
                          <a:cs typeface="Arial" panose="020B0604020202020204" pitchFamily="34" charset="0"/>
                        </a:rPr>
                        <a:t>Cohort member</a:t>
                      </a:r>
                    </a:p>
                    <a:p>
                      <a:pPr algn="r"/>
                      <a:r>
                        <a:rPr lang="en-GB" sz="1100" dirty="0">
                          <a:solidFill>
                            <a:schemeClr val="tx2">
                              <a:lumMod val="75000"/>
                            </a:schemeClr>
                          </a:solidFill>
                          <a:latin typeface="Arial" panose="020B0604020202020204" pitchFamily="34" charset="0"/>
                          <a:cs typeface="Arial" panose="020B0604020202020204" pitchFamily="34" charset="0"/>
                        </a:rPr>
                        <a:t>Father</a:t>
                      </a:r>
                    </a:p>
                    <a:p>
                      <a:pPr algn="r"/>
                      <a:r>
                        <a:rPr lang="en-GB" sz="1100" dirty="0">
                          <a:solidFill>
                            <a:schemeClr val="tx2">
                              <a:lumMod val="75000"/>
                            </a:schemeClr>
                          </a:solidFill>
                          <a:latin typeface="Arial" panose="020B0604020202020204" pitchFamily="34" charset="0"/>
                          <a:cs typeface="Arial" panose="020B0604020202020204" pitchFamily="34" charset="0"/>
                        </a:rPr>
                        <a:t>Older siblings</a:t>
                      </a:r>
                    </a:p>
                  </a:txBody>
                  <a:tcPr marR="125999" marB="125999" anchor="b">
                    <a:lnL w="6350" cap="flat" cmpd="sng" algn="ctr">
                      <a:solidFill>
                        <a:srgbClr val="A79E93">
                          <a:lumMod val="60000"/>
                          <a:lumOff val="40000"/>
                        </a:srgbClr>
                      </a:solidFill>
                      <a:prstDash val="solid"/>
                      <a:round/>
                      <a:headEnd type="none" w="med" len="med"/>
                      <a:tailEnd type="none" w="med" len="med"/>
                    </a:lnL>
                    <a:lnR w="6350" cap="flat" cmpd="sng" algn="ctr">
                      <a:solidFill>
                        <a:srgbClr val="A79E93">
                          <a:lumMod val="60000"/>
                          <a:lumOff val="40000"/>
                        </a:srgb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Arial" panose="020B0604020202020204"/>
                        </a:defRPr>
                      </a:lvl1pPr>
                      <a:lvl2pPr marL="342900" algn="l" defTabSz="685800" rtl="0" eaLnBrk="1" latinLnBrk="0" hangingPunct="1">
                        <a:defRPr sz="1350" kern="1200">
                          <a:solidFill>
                            <a:schemeClr val="tx1"/>
                          </a:solidFill>
                          <a:latin typeface="Arial" panose="020B0604020202020204"/>
                        </a:defRPr>
                      </a:lvl2pPr>
                      <a:lvl3pPr marL="685800" algn="l" defTabSz="685800" rtl="0" eaLnBrk="1" latinLnBrk="0" hangingPunct="1">
                        <a:defRPr sz="1350" kern="1200">
                          <a:solidFill>
                            <a:schemeClr val="tx1"/>
                          </a:solidFill>
                          <a:latin typeface="Arial" panose="020B0604020202020204"/>
                        </a:defRPr>
                      </a:lvl3pPr>
                      <a:lvl4pPr marL="1028700" algn="l" defTabSz="685800" rtl="0" eaLnBrk="1" latinLnBrk="0" hangingPunct="1">
                        <a:defRPr sz="1350" kern="1200">
                          <a:solidFill>
                            <a:schemeClr val="tx1"/>
                          </a:solidFill>
                          <a:latin typeface="Arial" panose="020B0604020202020204"/>
                        </a:defRPr>
                      </a:lvl4pPr>
                      <a:lvl5pPr marL="1371600" algn="l" defTabSz="685800" rtl="0" eaLnBrk="1" latinLnBrk="0" hangingPunct="1">
                        <a:defRPr sz="1350" kern="1200">
                          <a:solidFill>
                            <a:schemeClr val="tx1"/>
                          </a:solidFill>
                          <a:latin typeface="Arial" panose="020B0604020202020204"/>
                        </a:defRPr>
                      </a:lvl5pPr>
                      <a:lvl6pPr marL="1714500" algn="l" defTabSz="685800" rtl="0" eaLnBrk="1" latinLnBrk="0" hangingPunct="1">
                        <a:defRPr sz="1350" kern="1200">
                          <a:solidFill>
                            <a:schemeClr val="tx1"/>
                          </a:solidFill>
                          <a:latin typeface="Arial" panose="020B0604020202020204"/>
                        </a:defRPr>
                      </a:lvl6pPr>
                      <a:lvl7pPr marL="2057400" algn="l" defTabSz="685800" rtl="0" eaLnBrk="1" latinLnBrk="0" hangingPunct="1">
                        <a:defRPr sz="1350" kern="1200">
                          <a:solidFill>
                            <a:schemeClr val="tx1"/>
                          </a:solidFill>
                          <a:latin typeface="Arial" panose="020B0604020202020204"/>
                        </a:defRPr>
                      </a:lvl7pPr>
                      <a:lvl8pPr marL="2400300" algn="l" defTabSz="685800" rtl="0" eaLnBrk="1" latinLnBrk="0" hangingPunct="1">
                        <a:defRPr sz="1350" kern="1200">
                          <a:solidFill>
                            <a:schemeClr val="tx1"/>
                          </a:solidFill>
                          <a:latin typeface="Arial" panose="020B0604020202020204"/>
                        </a:defRPr>
                      </a:lvl8pPr>
                      <a:lvl9pPr marL="2743200" algn="l" defTabSz="685800" rtl="0" eaLnBrk="1" latinLnBrk="0" hangingPunct="1">
                        <a:defRPr sz="1350" kern="1200">
                          <a:solidFill>
                            <a:schemeClr val="tx1"/>
                          </a:solidFill>
                          <a:latin typeface="Arial" panose="020B0604020202020204"/>
                        </a:defRPr>
                      </a:lvl9pPr>
                    </a:lstStyle>
                    <a:p>
                      <a:pPr algn="r"/>
                      <a:r>
                        <a:rPr lang="en-GB" sz="1100" dirty="0">
                          <a:solidFill>
                            <a:schemeClr val="tx2">
                              <a:lumMod val="75000"/>
                            </a:schemeClr>
                          </a:solidFill>
                          <a:latin typeface="Arial" panose="020B0604020202020204" pitchFamily="34" charset="0"/>
                          <a:cs typeface="Arial" panose="020B0604020202020204" pitchFamily="34" charset="0"/>
                        </a:rPr>
                        <a:t>Cohort member</a:t>
                      </a:r>
                    </a:p>
                    <a:p>
                      <a:pPr algn="r"/>
                      <a:r>
                        <a:rPr lang="en-GB" sz="1100" dirty="0">
                          <a:solidFill>
                            <a:schemeClr val="tx2">
                              <a:lumMod val="75000"/>
                            </a:schemeClr>
                          </a:solidFill>
                          <a:latin typeface="Arial" panose="020B0604020202020204" pitchFamily="34" charset="0"/>
                          <a:cs typeface="Arial" panose="020B0604020202020204" pitchFamily="34" charset="0"/>
                        </a:rPr>
                        <a:t>Father</a:t>
                      </a:r>
                    </a:p>
                    <a:p>
                      <a:pPr algn="r"/>
                      <a:r>
                        <a:rPr lang="en-GB" sz="1100" dirty="0">
                          <a:solidFill>
                            <a:schemeClr val="tx2">
                              <a:lumMod val="75000"/>
                            </a:schemeClr>
                          </a:solidFill>
                          <a:latin typeface="Arial" panose="020B0604020202020204" pitchFamily="34" charset="0"/>
                          <a:cs typeface="Arial" panose="020B0604020202020204" pitchFamily="34" charset="0"/>
                        </a:rPr>
                        <a:t>Older siblings</a:t>
                      </a:r>
                    </a:p>
                    <a:p>
                      <a:pPr algn="r"/>
                      <a:r>
                        <a:rPr lang="en-GB" sz="1100" dirty="0">
                          <a:solidFill>
                            <a:schemeClr val="tx2">
                              <a:lumMod val="75000"/>
                            </a:schemeClr>
                          </a:solidFill>
                          <a:latin typeface="Arial" panose="020B0604020202020204" pitchFamily="34" charset="0"/>
                          <a:cs typeface="Arial" panose="020B0604020202020204" pitchFamily="34" charset="0"/>
                        </a:rPr>
                        <a:t>Teacher</a:t>
                      </a:r>
                    </a:p>
                  </a:txBody>
                  <a:tcPr marR="125999" marB="125999" anchor="b">
                    <a:lnL w="6350" cap="flat" cmpd="sng" algn="ctr">
                      <a:solidFill>
                        <a:srgbClr val="A79E93">
                          <a:lumMod val="60000"/>
                          <a:lumOff val="40000"/>
                        </a:srgbClr>
                      </a:solidFill>
                      <a:prstDash val="solid"/>
                      <a:round/>
                      <a:headEnd type="none" w="med" len="med"/>
                      <a:tailEnd type="none" w="med" len="med"/>
                    </a:lnL>
                    <a:lnR w="6350" cap="flat" cmpd="sng" algn="ctr">
                      <a:solidFill>
                        <a:srgbClr val="A79E93">
                          <a:lumMod val="60000"/>
                          <a:lumOff val="40000"/>
                        </a:srgb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Arial" panose="020B0604020202020204"/>
                        </a:defRPr>
                      </a:lvl1pPr>
                      <a:lvl2pPr marL="342900" algn="l" defTabSz="685800" rtl="0" eaLnBrk="1" latinLnBrk="0" hangingPunct="1">
                        <a:defRPr sz="1350" kern="1200">
                          <a:solidFill>
                            <a:schemeClr val="tx1"/>
                          </a:solidFill>
                          <a:latin typeface="Arial" panose="020B0604020202020204"/>
                        </a:defRPr>
                      </a:lvl2pPr>
                      <a:lvl3pPr marL="685800" algn="l" defTabSz="685800" rtl="0" eaLnBrk="1" latinLnBrk="0" hangingPunct="1">
                        <a:defRPr sz="1350" kern="1200">
                          <a:solidFill>
                            <a:schemeClr val="tx1"/>
                          </a:solidFill>
                          <a:latin typeface="Arial" panose="020B0604020202020204"/>
                        </a:defRPr>
                      </a:lvl3pPr>
                      <a:lvl4pPr marL="1028700" algn="l" defTabSz="685800" rtl="0" eaLnBrk="1" latinLnBrk="0" hangingPunct="1">
                        <a:defRPr sz="1350" kern="1200">
                          <a:solidFill>
                            <a:schemeClr val="tx1"/>
                          </a:solidFill>
                          <a:latin typeface="Arial" panose="020B0604020202020204"/>
                        </a:defRPr>
                      </a:lvl4pPr>
                      <a:lvl5pPr marL="1371600" algn="l" defTabSz="685800" rtl="0" eaLnBrk="1" latinLnBrk="0" hangingPunct="1">
                        <a:defRPr sz="1350" kern="1200">
                          <a:solidFill>
                            <a:schemeClr val="tx1"/>
                          </a:solidFill>
                          <a:latin typeface="Arial" panose="020B0604020202020204"/>
                        </a:defRPr>
                      </a:lvl5pPr>
                      <a:lvl6pPr marL="1714500" algn="l" defTabSz="685800" rtl="0" eaLnBrk="1" latinLnBrk="0" hangingPunct="1">
                        <a:defRPr sz="1350" kern="1200">
                          <a:solidFill>
                            <a:schemeClr val="tx1"/>
                          </a:solidFill>
                          <a:latin typeface="Arial" panose="020B0604020202020204"/>
                        </a:defRPr>
                      </a:lvl6pPr>
                      <a:lvl7pPr marL="2057400" algn="l" defTabSz="685800" rtl="0" eaLnBrk="1" latinLnBrk="0" hangingPunct="1">
                        <a:defRPr sz="1350" kern="1200">
                          <a:solidFill>
                            <a:schemeClr val="tx1"/>
                          </a:solidFill>
                          <a:latin typeface="Arial" panose="020B0604020202020204"/>
                        </a:defRPr>
                      </a:lvl7pPr>
                      <a:lvl8pPr marL="2400300" algn="l" defTabSz="685800" rtl="0" eaLnBrk="1" latinLnBrk="0" hangingPunct="1">
                        <a:defRPr sz="1350" kern="1200">
                          <a:solidFill>
                            <a:schemeClr val="tx1"/>
                          </a:solidFill>
                          <a:latin typeface="Arial" panose="020B0604020202020204"/>
                        </a:defRPr>
                      </a:lvl8pPr>
                      <a:lvl9pPr marL="2743200" algn="l" defTabSz="685800" rtl="0" eaLnBrk="1" latinLnBrk="0" hangingPunct="1">
                        <a:defRPr sz="1350" kern="1200">
                          <a:solidFill>
                            <a:schemeClr val="tx1"/>
                          </a:solidFill>
                          <a:latin typeface="Arial" panose="020B0604020202020204"/>
                        </a:defRPr>
                      </a:lvl9pPr>
                    </a:lstStyle>
                    <a:p>
                      <a:pPr algn="r"/>
                      <a:r>
                        <a:rPr lang="en-GB" sz="1100" dirty="0">
                          <a:solidFill>
                            <a:schemeClr val="tx2">
                              <a:lumMod val="75000"/>
                            </a:schemeClr>
                          </a:solidFill>
                          <a:latin typeface="Arial" panose="020B0604020202020204" pitchFamily="34" charset="0"/>
                          <a:cs typeface="Arial" panose="020B0604020202020204" pitchFamily="34" charset="0"/>
                        </a:rPr>
                        <a:t>Cohort member</a:t>
                      </a:r>
                    </a:p>
                    <a:p>
                      <a:pPr algn="r"/>
                      <a:r>
                        <a:rPr lang="en-GB" sz="1100" dirty="0">
                          <a:solidFill>
                            <a:schemeClr val="tx2">
                              <a:lumMod val="75000"/>
                            </a:schemeClr>
                          </a:solidFill>
                          <a:latin typeface="Arial" panose="020B0604020202020204" pitchFamily="34" charset="0"/>
                          <a:cs typeface="Arial" panose="020B0604020202020204" pitchFamily="34" charset="0"/>
                        </a:rPr>
                        <a:t>Father</a:t>
                      </a:r>
                    </a:p>
                    <a:p>
                      <a:pPr algn="r"/>
                      <a:r>
                        <a:rPr lang="en-GB" sz="1100" dirty="0">
                          <a:solidFill>
                            <a:schemeClr val="tx2">
                              <a:lumMod val="75000"/>
                            </a:schemeClr>
                          </a:solidFill>
                          <a:latin typeface="Arial" panose="020B0604020202020204" pitchFamily="34" charset="0"/>
                          <a:cs typeface="Arial" panose="020B0604020202020204" pitchFamily="34" charset="0"/>
                        </a:rPr>
                        <a:t>Teacher</a:t>
                      </a:r>
                    </a:p>
                  </a:txBody>
                  <a:tcPr marR="125999" marB="125999" anchor="b">
                    <a:lnL w="6350" cap="flat" cmpd="sng" algn="ctr">
                      <a:solidFill>
                        <a:srgbClr val="A79E93">
                          <a:lumMod val="60000"/>
                          <a:lumOff val="40000"/>
                        </a:srgbClr>
                      </a:solidFill>
                      <a:prstDash val="solid"/>
                      <a:round/>
                      <a:headEnd type="none" w="med" len="med"/>
                      <a:tailEnd type="none" w="med" len="med"/>
                    </a:lnL>
                    <a:lnR w="6350" cap="flat" cmpd="sng" algn="ctr">
                      <a:solidFill>
                        <a:srgbClr val="A79E93">
                          <a:lumMod val="60000"/>
                          <a:lumOff val="40000"/>
                        </a:srgb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Arial" panose="020B0604020202020204"/>
                        </a:defRPr>
                      </a:lvl1pPr>
                      <a:lvl2pPr marL="342900" algn="l" defTabSz="685800" rtl="0" eaLnBrk="1" latinLnBrk="0" hangingPunct="1">
                        <a:defRPr sz="1350" kern="1200">
                          <a:solidFill>
                            <a:schemeClr val="tx1"/>
                          </a:solidFill>
                          <a:latin typeface="Arial" panose="020B0604020202020204"/>
                        </a:defRPr>
                      </a:lvl2pPr>
                      <a:lvl3pPr marL="685800" algn="l" defTabSz="685800" rtl="0" eaLnBrk="1" latinLnBrk="0" hangingPunct="1">
                        <a:defRPr sz="1350" kern="1200">
                          <a:solidFill>
                            <a:schemeClr val="tx1"/>
                          </a:solidFill>
                          <a:latin typeface="Arial" panose="020B0604020202020204"/>
                        </a:defRPr>
                      </a:lvl3pPr>
                      <a:lvl4pPr marL="1028700" algn="l" defTabSz="685800" rtl="0" eaLnBrk="1" latinLnBrk="0" hangingPunct="1">
                        <a:defRPr sz="1350" kern="1200">
                          <a:solidFill>
                            <a:schemeClr val="tx1"/>
                          </a:solidFill>
                          <a:latin typeface="Arial" panose="020B0604020202020204"/>
                        </a:defRPr>
                      </a:lvl4pPr>
                      <a:lvl5pPr marL="1371600" algn="l" defTabSz="685800" rtl="0" eaLnBrk="1" latinLnBrk="0" hangingPunct="1">
                        <a:defRPr sz="1350" kern="1200">
                          <a:solidFill>
                            <a:schemeClr val="tx1"/>
                          </a:solidFill>
                          <a:latin typeface="Arial" panose="020B0604020202020204"/>
                        </a:defRPr>
                      </a:lvl5pPr>
                      <a:lvl6pPr marL="1714500" algn="l" defTabSz="685800" rtl="0" eaLnBrk="1" latinLnBrk="0" hangingPunct="1">
                        <a:defRPr sz="1350" kern="1200">
                          <a:solidFill>
                            <a:schemeClr val="tx1"/>
                          </a:solidFill>
                          <a:latin typeface="Arial" panose="020B0604020202020204"/>
                        </a:defRPr>
                      </a:lvl6pPr>
                      <a:lvl7pPr marL="2057400" algn="l" defTabSz="685800" rtl="0" eaLnBrk="1" latinLnBrk="0" hangingPunct="1">
                        <a:defRPr sz="1350" kern="1200">
                          <a:solidFill>
                            <a:schemeClr val="tx1"/>
                          </a:solidFill>
                          <a:latin typeface="Arial" panose="020B0604020202020204"/>
                        </a:defRPr>
                      </a:lvl7pPr>
                      <a:lvl8pPr marL="2400300" algn="l" defTabSz="685800" rtl="0" eaLnBrk="1" latinLnBrk="0" hangingPunct="1">
                        <a:defRPr sz="1350" kern="1200">
                          <a:solidFill>
                            <a:schemeClr val="tx1"/>
                          </a:solidFill>
                          <a:latin typeface="Arial" panose="020B0604020202020204"/>
                        </a:defRPr>
                      </a:lvl8pPr>
                      <a:lvl9pPr marL="2743200" algn="l" defTabSz="685800" rtl="0" eaLnBrk="1" latinLnBrk="0" hangingPunct="1">
                        <a:defRPr sz="1350" kern="1200">
                          <a:solidFill>
                            <a:schemeClr val="tx1"/>
                          </a:solidFill>
                          <a:latin typeface="Arial" panose="020B0604020202020204"/>
                        </a:defRPr>
                      </a:lvl9pPr>
                    </a:lstStyle>
                    <a:p>
                      <a:pPr algn="r"/>
                      <a:r>
                        <a:rPr lang="en-GB" sz="1100" dirty="0">
                          <a:solidFill>
                            <a:schemeClr val="tx2">
                              <a:lumMod val="75000"/>
                            </a:schemeClr>
                          </a:solidFill>
                          <a:latin typeface="Arial" panose="020B0604020202020204" pitchFamily="34" charset="0"/>
                          <a:cs typeface="Arial" panose="020B0604020202020204" pitchFamily="34" charset="0"/>
                        </a:rPr>
                        <a:t>Cohort member</a:t>
                      </a:r>
                    </a:p>
                    <a:p>
                      <a:pPr algn="r"/>
                      <a:r>
                        <a:rPr lang="en-GB" sz="1100" dirty="0">
                          <a:solidFill>
                            <a:schemeClr val="tx2">
                              <a:lumMod val="75000"/>
                            </a:schemeClr>
                          </a:solidFill>
                          <a:latin typeface="Arial" panose="020B0604020202020204" pitchFamily="34" charset="0"/>
                          <a:cs typeface="Arial" panose="020B0604020202020204" pitchFamily="34" charset="0"/>
                        </a:rPr>
                        <a:t>Father</a:t>
                      </a:r>
                    </a:p>
                    <a:p>
                      <a:pPr algn="r"/>
                      <a:r>
                        <a:rPr lang="en-GB" sz="1100" dirty="0">
                          <a:solidFill>
                            <a:schemeClr val="tx2">
                              <a:lumMod val="75000"/>
                            </a:schemeClr>
                          </a:solidFill>
                          <a:latin typeface="Arial" panose="020B0604020202020204" pitchFamily="34" charset="0"/>
                          <a:cs typeface="Arial" panose="020B0604020202020204" pitchFamily="34" charset="0"/>
                        </a:rPr>
                        <a:t>Teacher</a:t>
                      </a:r>
                    </a:p>
                  </a:txBody>
                  <a:tcPr marR="125999" marB="125999" anchor="b">
                    <a:lnL w="6350" cap="flat" cmpd="sng" algn="ctr">
                      <a:solidFill>
                        <a:srgbClr val="A79E93">
                          <a:lumMod val="60000"/>
                          <a:lumOff val="40000"/>
                        </a:srgbClr>
                      </a:solidFill>
                      <a:prstDash val="solid"/>
                      <a:round/>
                      <a:headEnd type="none" w="med" len="med"/>
                      <a:tailEnd type="none" w="med" len="med"/>
                    </a:lnL>
                    <a:lnR w="6350" cap="flat" cmpd="sng" algn="ctr">
                      <a:solidFill>
                        <a:srgbClr val="A79E93">
                          <a:lumMod val="60000"/>
                          <a:lumOff val="40000"/>
                        </a:srgb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r"/>
                      <a:r>
                        <a:rPr lang="en-GB" sz="1100" dirty="0">
                          <a:solidFill>
                            <a:schemeClr val="tx2">
                              <a:lumMod val="75000"/>
                            </a:schemeClr>
                          </a:solidFill>
                          <a:latin typeface="Arial" panose="020B0604020202020204" pitchFamily="34" charset="0"/>
                          <a:cs typeface="Arial" panose="020B0604020202020204" pitchFamily="34" charset="0"/>
                        </a:rPr>
                        <a:t>Parents</a:t>
                      </a:r>
                    </a:p>
                  </a:txBody>
                  <a:tcPr marR="125999" marB="125999" anchor="b">
                    <a:lnL w="6350" cap="flat" cmpd="sng" algn="ctr">
                      <a:solidFill>
                        <a:srgbClr val="A79E93">
                          <a:lumMod val="60000"/>
                          <a:lumOff val="40000"/>
                        </a:srgbClr>
                      </a:solidFill>
                      <a:prstDash val="solid"/>
                      <a:round/>
                      <a:headEnd type="none" w="med" len="med"/>
                      <a:tailEnd type="none" w="med" len="med"/>
                    </a:lnL>
                    <a:lnR w="6350" cap="flat" cmpd="sng" algn="ctr">
                      <a:solidFill>
                        <a:srgbClr val="A79E93">
                          <a:lumMod val="60000"/>
                          <a:lumOff val="40000"/>
                        </a:srgb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1606497">
                <a:tc>
                  <a:txBody>
                    <a:bodyPr/>
                    <a:lstStyle>
                      <a:lvl1pPr marL="0" algn="l" defTabSz="685800" rtl="0" eaLnBrk="1" latinLnBrk="0" hangingPunct="1">
                        <a:defRPr sz="1350" kern="1200">
                          <a:solidFill>
                            <a:schemeClr val="tx1"/>
                          </a:solidFill>
                          <a:latin typeface="Arial" panose="020B0604020202020204"/>
                        </a:defRPr>
                      </a:lvl1pPr>
                      <a:lvl2pPr marL="342900" algn="l" defTabSz="685800" rtl="0" eaLnBrk="1" latinLnBrk="0" hangingPunct="1">
                        <a:defRPr sz="1350" kern="1200">
                          <a:solidFill>
                            <a:schemeClr val="tx1"/>
                          </a:solidFill>
                          <a:latin typeface="Arial" panose="020B0604020202020204"/>
                        </a:defRPr>
                      </a:lvl2pPr>
                      <a:lvl3pPr marL="685800" algn="l" defTabSz="685800" rtl="0" eaLnBrk="1" latinLnBrk="0" hangingPunct="1">
                        <a:defRPr sz="1350" kern="1200">
                          <a:solidFill>
                            <a:schemeClr val="tx1"/>
                          </a:solidFill>
                          <a:latin typeface="Arial" panose="020B0604020202020204"/>
                        </a:defRPr>
                      </a:lvl3pPr>
                      <a:lvl4pPr marL="1028700" algn="l" defTabSz="685800" rtl="0" eaLnBrk="1" latinLnBrk="0" hangingPunct="1">
                        <a:defRPr sz="1350" kern="1200">
                          <a:solidFill>
                            <a:schemeClr val="tx1"/>
                          </a:solidFill>
                          <a:latin typeface="Arial" panose="020B0604020202020204"/>
                        </a:defRPr>
                      </a:lvl4pPr>
                      <a:lvl5pPr marL="1371600" algn="l" defTabSz="685800" rtl="0" eaLnBrk="1" latinLnBrk="0" hangingPunct="1">
                        <a:defRPr sz="1350" kern="1200">
                          <a:solidFill>
                            <a:schemeClr val="tx1"/>
                          </a:solidFill>
                          <a:latin typeface="Arial" panose="020B0604020202020204"/>
                        </a:defRPr>
                      </a:lvl5pPr>
                      <a:lvl6pPr marL="1714500" algn="l" defTabSz="685800" rtl="0" eaLnBrk="1" latinLnBrk="0" hangingPunct="1">
                        <a:defRPr sz="1350" kern="1200">
                          <a:solidFill>
                            <a:schemeClr val="tx1"/>
                          </a:solidFill>
                          <a:latin typeface="Arial" panose="020B0604020202020204"/>
                        </a:defRPr>
                      </a:lvl6pPr>
                      <a:lvl7pPr marL="2057400" algn="l" defTabSz="685800" rtl="0" eaLnBrk="1" latinLnBrk="0" hangingPunct="1">
                        <a:defRPr sz="1350" kern="1200">
                          <a:solidFill>
                            <a:schemeClr val="tx1"/>
                          </a:solidFill>
                          <a:latin typeface="Arial" panose="020B0604020202020204"/>
                        </a:defRPr>
                      </a:lvl7pPr>
                      <a:lvl8pPr marL="2400300" algn="l" defTabSz="685800" rtl="0" eaLnBrk="1" latinLnBrk="0" hangingPunct="1">
                        <a:defRPr sz="1350" kern="1200">
                          <a:solidFill>
                            <a:schemeClr val="tx1"/>
                          </a:solidFill>
                          <a:latin typeface="Arial" panose="020B0604020202020204"/>
                        </a:defRPr>
                      </a:lvl8pPr>
                      <a:lvl9pPr marL="2743200" algn="l" defTabSz="685800" rtl="0" eaLnBrk="1" latinLnBrk="0" hangingPunct="1">
                        <a:defRPr sz="1350" kern="1200">
                          <a:solidFill>
                            <a:schemeClr val="tx1"/>
                          </a:solidFill>
                          <a:latin typeface="Arial" panose="020B0604020202020204"/>
                        </a:defRPr>
                      </a:lvl9pPr>
                    </a:lstStyle>
                    <a:p>
                      <a:pPr marL="0" marR="0" lvl="0" indent="0" algn="r" defTabSz="685800" rtl="0" eaLnBrk="1" fontAlgn="auto" latinLnBrk="0" hangingPunct="1">
                        <a:lnSpc>
                          <a:spcPct val="100000"/>
                        </a:lnSpc>
                        <a:spcBef>
                          <a:spcPts val="0"/>
                        </a:spcBef>
                        <a:spcAft>
                          <a:spcPts val="0"/>
                        </a:spcAft>
                        <a:buClrTx/>
                        <a:buSzTx/>
                        <a:buFontTx/>
                        <a:buNone/>
                        <a:tabLst/>
                        <a:defRPr/>
                      </a:pPr>
                      <a:r>
                        <a:rPr lang="en-GB" sz="1100" dirty="0">
                          <a:solidFill>
                            <a:schemeClr val="tx1">
                              <a:lumMod val="65000"/>
                              <a:lumOff val="35000"/>
                            </a:schemeClr>
                          </a:solidFill>
                          <a:latin typeface="Arial" panose="020B0604020202020204" pitchFamily="34" charset="0"/>
                          <a:cs typeface="Arial" panose="020B0604020202020204" pitchFamily="34" charset="0"/>
                        </a:rPr>
                        <a:t>Questionnaires</a:t>
                      </a:r>
                    </a:p>
                    <a:p>
                      <a:pPr algn="r"/>
                      <a:endParaRPr lang="en-GB" sz="1100" dirty="0">
                        <a:solidFill>
                          <a:schemeClr val="tx1">
                            <a:lumMod val="65000"/>
                            <a:lumOff val="35000"/>
                          </a:schemeClr>
                        </a:solidFill>
                        <a:latin typeface="Arial" panose="020B0604020202020204" pitchFamily="34" charset="0"/>
                        <a:cs typeface="Arial" panose="020B0604020202020204" pitchFamily="34" charset="0"/>
                      </a:endParaRPr>
                    </a:p>
                  </a:txBody>
                  <a:tcPr marL="54000" marR="125999" marB="125999" anchor="b">
                    <a:lnL w="6350" cap="flat" cmpd="sng" algn="ctr">
                      <a:noFill/>
                      <a:prstDash val="solid"/>
                      <a:round/>
                      <a:headEnd type="none" w="med" len="med"/>
                      <a:tailEnd type="none" w="med" len="med"/>
                    </a:lnL>
                    <a:lnR w="6350" cap="flat" cmpd="sng" algn="ctr">
                      <a:solidFill>
                        <a:srgbClr val="A79E93">
                          <a:lumMod val="60000"/>
                          <a:lumOff val="40000"/>
                        </a:srgb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A79E93">
                        <a:lumMod val="20000"/>
                        <a:lumOff val="80000"/>
                        <a:alpha val="50000"/>
                      </a:srgbClr>
                    </a:solidFill>
                  </a:tcPr>
                </a:tc>
                <a:tc>
                  <a:txBody>
                    <a:bodyPr/>
                    <a:lstStyle>
                      <a:lvl1pPr marL="0" algn="l" defTabSz="685800" rtl="0" eaLnBrk="1" latinLnBrk="0" hangingPunct="1">
                        <a:defRPr sz="1350" kern="1200">
                          <a:solidFill>
                            <a:schemeClr val="tx1"/>
                          </a:solidFill>
                          <a:latin typeface="Arial" panose="020B0604020202020204"/>
                        </a:defRPr>
                      </a:lvl1pPr>
                      <a:lvl2pPr marL="342900" algn="l" defTabSz="685800" rtl="0" eaLnBrk="1" latinLnBrk="0" hangingPunct="1">
                        <a:defRPr sz="1350" kern="1200">
                          <a:solidFill>
                            <a:schemeClr val="tx1"/>
                          </a:solidFill>
                          <a:latin typeface="Arial" panose="020B0604020202020204"/>
                        </a:defRPr>
                      </a:lvl2pPr>
                      <a:lvl3pPr marL="685800" algn="l" defTabSz="685800" rtl="0" eaLnBrk="1" latinLnBrk="0" hangingPunct="1">
                        <a:defRPr sz="1350" kern="1200">
                          <a:solidFill>
                            <a:schemeClr val="tx1"/>
                          </a:solidFill>
                          <a:latin typeface="Arial" panose="020B0604020202020204"/>
                        </a:defRPr>
                      </a:lvl3pPr>
                      <a:lvl4pPr marL="1028700" algn="l" defTabSz="685800" rtl="0" eaLnBrk="1" latinLnBrk="0" hangingPunct="1">
                        <a:defRPr sz="1350" kern="1200">
                          <a:solidFill>
                            <a:schemeClr val="tx1"/>
                          </a:solidFill>
                          <a:latin typeface="Arial" panose="020B0604020202020204"/>
                        </a:defRPr>
                      </a:lvl4pPr>
                      <a:lvl5pPr marL="1371600" algn="l" defTabSz="685800" rtl="0" eaLnBrk="1" latinLnBrk="0" hangingPunct="1">
                        <a:defRPr sz="1350" kern="1200">
                          <a:solidFill>
                            <a:schemeClr val="tx1"/>
                          </a:solidFill>
                          <a:latin typeface="Arial" panose="020B0604020202020204"/>
                        </a:defRPr>
                      </a:lvl5pPr>
                      <a:lvl6pPr marL="1714500" algn="l" defTabSz="685800" rtl="0" eaLnBrk="1" latinLnBrk="0" hangingPunct="1">
                        <a:defRPr sz="1350" kern="1200">
                          <a:solidFill>
                            <a:schemeClr val="tx1"/>
                          </a:solidFill>
                          <a:latin typeface="Arial" panose="020B0604020202020204"/>
                        </a:defRPr>
                      </a:lvl6pPr>
                      <a:lvl7pPr marL="2057400" algn="l" defTabSz="685800" rtl="0" eaLnBrk="1" latinLnBrk="0" hangingPunct="1">
                        <a:defRPr sz="1350" kern="1200">
                          <a:solidFill>
                            <a:schemeClr val="tx1"/>
                          </a:solidFill>
                          <a:latin typeface="Arial" panose="020B0604020202020204"/>
                        </a:defRPr>
                      </a:lvl7pPr>
                      <a:lvl8pPr marL="2400300" algn="l" defTabSz="685800" rtl="0" eaLnBrk="1" latinLnBrk="0" hangingPunct="1">
                        <a:defRPr sz="1350" kern="1200">
                          <a:solidFill>
                            <a:schemeClr val="tx1"/>
                          </a:solidFill>
                          <a:latin typeface="Arial" panose="020B0604020202020204"/>
                        </a:defRPr>
                      </a:lvl8pPr>
                      <a:lvl9pPr marL="2743200" algn="l" defTabSz="685800" rtl="0" eaLnBrk="1" latinLnBrk="0" hangingPunct="1">
                        <a:defRPr sz="1350" kern="1200">
                          <a:solidFill>
                            <a:schemeClr val="tx1"/>
                          </a:solidFill>
                          <a:latin typeface="Arial" panose="020B0604020202020204"/>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GB" sz="1100" dirty="0">
                          <a:solidFill>
                            <a:schemeClr val="tx1">
                              <a:lumMod val="65000"/>
                              <a:lumOff val="35000"/>
                            </a:schemeClr>
                          </a:solidFill>
                          <a:latin typeface="Arial" panose="020B0604020202020204" pitchFamily="34" charset="0"/>
                          <a:cs typeface="Arial" panose="020B0604020202020204" pitchFamily="34" charset="0"/>
                        </a:rPr>
                        <a:t>Questionnaires</a:t>
                      </a:r>
                    </a:p>
                    <a:p>
                      <a:pPr marL="0" marR="0" lvl="0" indent="0" algn="r" defTabSz="914400" rtl="0" eaLnBrk="1" fontAlgn="auto" latinLnBrk="0" hangingPunct="1">
                        <a:lnSpc>
                          <a:spcPct val="100000"/>
                        </a:lnSpc>
                        <a:spcBef>
                          <a:spcPts val="0"/>
                        </a:spcBef>
                        <a:spcAft>
                          <a:spcPts val="0"/>
                        </a:spcAft>
                        <a:buClrTx/>
                        <a:buSzTx/>
                        <a:buFontTx/>
                        <a:buNone/>
                        <a:tabLst/>
                        <a:defRPr/>
                      </a:pPr>
                      <a:r>
                        <a:rPr lang="en-GB" sz="1100" dirty="0">
                          <a:solidFill>
                            <a:schemeClr val="tx1">
                              <a:lumMod val="65000"/>
                              <a:lumOff val="35000"/>
                            </a:schemeClr>
                          </a:solidFill>
                          <a:latin typeface="Arial" panose="020B0604020202020204" pitchFamily="34" charset="0"/>
                          <a:cs typeface="Arial" panose="020B0604020202020204" pitchFamily="34" charset="0"/>
                        </a:rPr>
                        <a:t>Cognitive assessments</a:t>
                      </a:r>
                    </a:p>
                    <a:p>
                      <a:pPr marL="0" marR="0" lvl="0" indent="0" algn="r" defTabSz="914400" rtl="0" eaLnBrk="1" fontAlgn="auto" latinLnBrk="0" hangingPunct="1">
                        <a:lnSpc>
                          <a:spcPct val="100000"/>
                        </a:lnSpc>
                        <a:spcBef>
                          <a:spcPts val="0"/>
                        </a:spcBef>
                        <a:spcAft>
                          <a:spcPts val="0"/>
                        </a:spcAft>
                        <a:buClrTx/>
                        <a:buSzTx/>
                        <a:buFontTx/>
                        <a:buNone/>
                        <a:tabLst/>
                        <a:defRPr/>
                      </a:pPr>
                      <a:r>
                        <a:rPr lang="en-GB" sz="1100" dirty="0">
                          <a:solidFill>
                            <a:schemeClr val="tx1">
                              <a:lumMod val="65000"/>
                              <a:lumOff val="35000"/>
                            </a:schemeClr>
                          </a:solidFill>
                          <a:latin typeface="Arial" panose="020B0604020202020204" pitchFamily="34" charset="0"/>
                          <a:cs typeface="Arial" panose="020B0604020202020204" pitchFamily="34" charset="0"/>
                        </a:rPr>
                        <a:t>Physical measurements</a:t>
                      </a:r>
                    </a:p>
                    <a:p>
                      <a:pPr marL="0" marR="0" lvl="0" indent="0" algn="r" defTabSz="914400" rtl="0" eaLnBrk="1" fontAlgn="auto" latinLnBrk="0" hangingPunct="1">
                        <a:lnSpc>
                          <a:spcPct val="100000"/>
                        </a:lnSpc>
                        <a:spcBef>
                          <a:spcPts val="0"/>
                        </a:spcBef>
                        <a:spcAft>
                          <a:spcPts val="0"/>
                        </a:spcAft>
                        <a:buClrTx/>
                        <a:buSzTx/>
                        <a:buFontTx/>
                        <a:buNone/>
                        <a:tabLst/>
                        <a:defRPr/>
                      </a:pPr>
                      <a:r>
                        <a:rPr lang="en-GB" sz="1100" dirty="0">
                          <a:solidFill>
                            <a:schemeClr val="tx1">
                              <a:lumMod val="65000"/>
                              <a:lumOff val="35000"/>
                            </a:schemeClr>
                          </a:solidFill>
                          <a:latin typeface="Arial" panose="020B0604020202020204" pitchFamily="34" charset="0"/>
                          <a:cs typeface="Arial" panose="020B0604020202020204" pitchFamily="34" charset="0"/>
                        </a:rPr>
                        <a:t>Cheek swab</a:t>
                      </a:r>
                    </a:p>
                  </a:txBody>
                  <a:tcPr marL="54000" marR="125999" marB="125999" anchor="b">
                    <a:lnL w="6350" cap="flat" cmpd="sng" algn="ctr">
                      <a:solidFill>
                        <a:srgbClr val="A79E93">
                          <a:lumMod val="60000"/>
                          <a:lumOff val="40000"/>
                        </a:srgbClr>
                      </a:solidFill>
                      <a:prstDash val="solid"/>
                      <a:round/>
                      <a:headEnd type="none" w="med" len="med"/>
                      <a:tailEnd type="none" w="med" len="med"/>
                    </a:lnL>
                    <a:lnR w="6350" cap="flat" cmpd="sng" algn="ctr">
                      <a:solidFill>
                        <a:srgbClr val="A79E93">
                          <a:lumMod val="60000"/>
                          <a:lumOff val="40000"/>
                        </a:srgb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A79E93">
                        <a:lumMod val="20000"/>
                        <a:lumOff val="80000"/>
                        <a:alpha val="50000"/>
                      </a:srgbClr>
                    </a:solidFill>
                  </a:tcPr>
                </a:tc>
                <a:tc>
                  <a:txBody>
                    <a:bodyPr/>
                    <a:lstStyle>
                      <a:lvl1pPr marL="0" algn="l" defTabSz="685800" rtl="0" eaLnBrk="1" latinLnBrk="0" hangingPunct="1">
                        <a:defRPr sz="1350" kern="1200">
                          <a:solidFill>
                            <a:schemeClr val="tx1"/>
                          </a:solidFill>
                          <a:latin typeface="Arial" panose="020B0604020202020204"/>
                        </a:defRPr>
                      </a:lvl1pPr>
                      <a:lvl2pPr marL="342900" algn="l" defTabSz="685800" rtl="0" eaLnBrk="1" latinLnBrk="0" hangingPunct="1">
                        <a:defRPr sz="1350" kern="1200">
                          <a:solidFill>
                            <a:schemeClr val="tx1"/>
                          </a:solidFill>
                          <a:latin typeface="Arial" panose="020B0604020202020204"/>
                        </a:defRPr>
                      </a:lvl2pPr>
                      <a:lvl3pPr marL="685800" algn="l" defTabSz="685800" rtl="0" eaLnBrk="1" latinLnBrk="0" hangingPunct="1">
                        <a:defRPr sz="1350" kern="1200">
                          <a:solidFill>
                            <a:schemeClr val="tx1"/>
                          </a:solidFill>
                          <a:latin typeface="Arial" panose="020B0604020202020204"/>
                        </a:defRPr>
                      </a:lvl3pPr>
                      <a:lvl4pPr marL="1028700" algn="l" defTabSz="685800" rtl="0" eaLnBrk="1" latinLnBrk="0" hangingPunct="1">
                        <a:defRPr sz="1350" kern="1200">
                          <a:solidFill>
                            <a:schemeClr val="tx1"/>
                          </a:solidFill>
                          <a:latin typeface="Arial" panose="020B0604020202020204"/>
                        </a:defRPr>
                      </a:lvl4pPr>
                      <a:lvl5pPr marL="1371600" algn="l" defTabSz="685800" rtl="0" eaLnBrk="1" latinLnBrk="0" hangingPunct="1">
                        <a:defRPr sz="1350" kern="1200">
                          <a:solidFill>
                            <a:schemeClr val="tx1"/>
                          </a:solidFill>
                          <a:latin typeface="Arial" panose="020B0604020202020204"/>
                        </a:defRPr>
                      </a:lvl5pPr>
                      <a:lvl6pPr marL="1714500" algn="l" defTabSz="685800" rtl="0" eaLnBrk="1" latinLnBrk="0" hangingPunct="1">
                        <a:defRPr sz="1350" kern="1200">
                          <a:solidFill>
                            <a:schemeClr val="tx1"/>
                          </a:solidFill>
                          <a:latin typeface="Arial" panose="020B0604020202020204"/>
                        </a:defRPr>
                      </a:lvl6pPr>
                      <a:lvl7pPr marL="2057400" algn="l" defTabSz="685800" rtl="0" eaLnBrk="1" latinLnBrk="0" hangingPunct="1">
                        <a:defRPr sz="1350" kern="1200">
                          <a:solidFill>
                            <a:schemeClr val="tx1"/>
                          </a:solidFill>
                          <a:latin typeface="Arial" panose="020B0604020202020204"/>
                        </a:defRPr>
                      </a:lvl7pPr>
                      <a:lvl8pPr marL="2400300" algn="l" defTabSz="685800" rtl="0" eaLnBrk="1" latinLnBrk="0" hangingPunct="1">
                        <a:defRPr sz="1350" kern="1200">
                          <a:solidFill>
                            <a:schemeClr val="tx1"/>
                          </a:solidFill>
                          <a:latin typeface="Arial" panose="020B0604020202020204"/>
                        </a:defRPr>
                      </a:lvl8pPr>
                      <a:lvl9pPr marL="2743200" algn="l" defTabSz="685800" rtl="0" eaLnBrk="1" latinLnBrk="0" hangingPunct="1">
                        <a:defRPr sz="1350" kern="1200">
                          <a:solidFill>
                            <a:schemeClr val="tx1"/>
                          </a:solidFill>
                          <a:latin typeface="Arial" panose="020B0604020202020204"/>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GB" sz="1100" dirty="0">
                          <a:solidFill>
                            <a:schemeClr val="tx1">
                              <a:lumMod val="65000"/>
                              <a:lumOff val="35000"/>
                            </a:schemeClr>
                          </a:solidFill>
                          <a:latin typeface="Arial" panose="020B0604020202020204" pitchFamily="34" charset="0"/>
                          <a:cs typeface="Arial" panose="020B0604020202020204" pitchFamily="34" charset="0"/>
                        </a:rPr>
                        <a:t>Questionnaires</a:t>
                      </a:r>
                    </a:p>
                    <a:p>
                      <a:pPr marL="0" marR="0" lvl="0" indent="0" algn="r" defTabSz="914400" rtl="0" eaLnBrk="1" fontAlgn="auto" latinLnBrk="0" hangingPunct="1">
                        <a:lnSpc>
                          <a:spcPct val="100000"/>
                        </a:lnSpc>
                        <a:spcBef>
                          <a:spcPts val="0"/>
                        </a:spcBef>
                        <a:spcAft>
                          <a:spcPts val="0"/>
                        </a:spcAft>
                        <a:buClrTx/>
                        <a:buSzTx/>
                        <a:buFontTx/>
                        <a:buNone/>
                        <a:tabLst/>
                        <a:defRPr/>
                      </a:pPr>
                      <a:r>
                        <a:rPr lang="en-GB" sz="1100" dirty="0">
                          <a:solidFill>
                            <a:schemeClr val="tx1">
                              <a:lumMod val="65000"/>
                              <a:lumOff val="35000"/>
                            </a:schemeClr>
                          </a:solidFill>
                          <a:latin typeface="Arial" panose="020B0604020202020204" pitchFamily="34" charset="0"/>
                          <a:cs typeface="Arial" panose="020B0604020202020204" pitchFamily="34" charset="0"/>
                        </a:rPr>
                        <a:t>Cognitive assessments</a:t>
                      </a:r>
                    </a:p>
                    <a:p>
                      <a:pPr marL="0" marR="0" lvl="0" indent="0" algn="r" defTabSz="914400" rtl="0" eaLnBrk="1" fontAlgn="auto" latinLnBrk="0" hangingPunct="1">
                        <a:lnSpc>
                          <a:spcPct val="100000"/>
                        </a:lnSpc>
                        <a:spcBef>
                          <a:spcPts val="0"/>
                        </a:spcBef>
                        <a:spcAft>
                          <a:spcPts val="0"/>
                        </a:spcAft>
                        <a:buClrTx/>
                        <a:buSzTx/>
                        <a:buFontTx/>
                        <a:buNone/>
                        <a:tabLst/>
                        <a:defRPr/>
                      </a:pPr>
                      <a:r>
                        <a:rPr lang="en-GB" sz="1100" dirty="0">
                          <a:solidFill>
                            <a:schemeClr val="tx1">
                              <a:lumMod val="65000"/>
                              <a:lumOff val="35000"/>
                            </a:schemeClr>
                          </a:solidFill>
                          <a:latin typeface="Arial" panose="020B0604020202020204" pitchFamily="34" charset="0"/>
                          <a:cs typeface="Arial" panose="020B0604020202020204" pitchFamily="34" charset="0"/>
                        </a:rPr>
                        <a:t>Physical measurements</a:t>
                      </a:r>
                    </a:p>
                  </a:txBody>
                  <a:tcPr marL="54000" marR="125999" marB="125999" anchor="b">
                    <a:lnL w="6350" cap="flat" cmpd="sng" algn="ctr">
                      <a:solidFill>
                        <a:srgbClr val="A79E93">
                          <a:lumMod val="60000"/>
                          <a:lumOff val="40000"/>
                        </a:srgbClr>
                      </a:solidFill>
                      <a:prstDash val="solid"/>
                      <a:round/>
                      <a:headEnd type="none" w="med" len="med"/>
                      <a:tailEnd type="none" w="med" len="med"/>
                    </a:lnL>
                    <a:lnR w="6350" cap="flat" cmpd="sng" algn="ctr">
                      <a:solidFill>
                        <a:srgbClr val="A79E93">
                          <a:lumMod val="60000"/>
                          <a:lumOff val="40000"/>
                        </a:srgb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A79E93">
                        <a:lumMod val="20000"/>
                        <a:lumOff val="80000"/>
                        <a:alpha val="50000"/>
                      </a:srgbClr>
                    </a:solidFill>
                  </a:tcPr>
                </a:tc>
                <a:tc>
                  <a:txBody>
                    <a:bodyPr/>
                    <a:lstStyle>
                      <a:lvl1pPr marL="0" algn="l" defTabSz="685800" rtl="0" eaLnBrk="1" latinLnBrk="0" hangingPunct="1">
                        <a:defRPr sz="1350" kern="1200">
                          <a:solidFill>
                            <a:schemeClr val="tx1"/>
                          </a:solidFill>
                          <a:latin typeface="Arial" panose="020B0604020202020204"/>
                        </a:defRPr>
                      </a:lvl1pPr>
                      <a:lvl2pPr marL="342900" algn="l" defTabSz="685800" rtl="0" eaLnBrk="1" latinLnBrk="0" hangingPunct="1">
                        <a:defRPr sz="1350" kern="1200">
                          <a:solidFill>
                            <a:schemeClr val="tx1"/>
                          </a:solidFill>
                          <a:latin typeface="Arial" panose="020B0604020202020204"/>
                        </a:defRPr>
                      </a:lvl2pPr>
                      <a:lvl3pPr marL="685800" algn="l" defTabSz="685800" rtl="0" eaLnBrk="1" latinLnBrk="0" hangingPunct="1">
                        <a:defRPr sz="1350" kern="1200">
                          <a:solidFill>
                            <a:schemeClr val="tx1"/>
                          </a:solidFill>
                          <a:latin typeface="Arial" panose="020B0604020202020204"/>
                        </a:defRPr>
                      </a:lvl3pPr>
                      <a:lvl4pPr marL="1028700" algn="l" defTabSz="685800" rtl="0" eaLnBrk="1" latinLnBrk="0" hangingPunct="1">
                        <a:defRPr sz="1350" kern="1200">
                          <a:solidFill>
                            <a:schemeClr val="tx1"/>
                          </a:solidFill>
                          <a:latin typeface="Arial" panose="020B0604020202020204"/>
                        </a:defRPr>
                      </a:lvl4pPr>
                      <a:lvl5pPr marL="1371600" algn="l" defTabSz="685800" rtl="0" eaLnBrk="1" latinLnBrk="0" hangingPunct="1">
                        <a:defRPr sz="1350" kern="1200">
                          <a:solidFill>
                            <a:schemeClr val="tx1"/>
                          </a:solidFill>
                          <a:latin typeface="Arial" panose="020B0604020202020204"/>
                        </a:defRPr>
                      </a:lvl5pPr>
                      <a:lvl6pPr marL="1714500" algn="l" defTabSz="685800" rtl="0" eaLnBrk="1" latinLnBrk="0" hangingPunct="1">
                        <a:defRPr sz="1350" kern="1200">
                          <a:solidFill>
                            <a:schemeClr val="tx1"/>
                          </a:solidFill>
                          <a:latin typeface="Arial" panose="020B0604020202020204"/>
                        </a:defRPr>
                      </a:lvl6pPr>
                      <a:lvl7pPr marL="2057400" algn="l" defTabSz="685800" rtl="0" eaLnBrk="1" latinLnBrk="0" hangingPunct="1">
                        <a:defRPr sz="1350" kern="1200">
                          <a:solidFill>
                            <a:schemeClr val="tx1"/>
                          </a:solidFill>
                          <a:latin typeface="Arial" panose="020B0604020202020204"/>
                        </a:defRPr>
                      </a:lvl7pPr>
                      <a:lvl8pPr marL="2400300" algn="l" defTabSz="685800" rtl="0" eaLnBrk="1" latinLnBrk="0" hangingPunct="1">
                        <a:defRPr sz="1350" kern="1200">
                          <a:solidFill>
                            <a:schemeClr val="tx1"/>
                          </a:solidFill>
                          <a:latin typeface="Arial" panose="020B0604020202020204"/>
                        </a:defRPr>
                      </a:lvl8pPr>
                      <a:lvl9pPr marL="2743200" algn="l" defTabSz="685800" rtl="0" eaLnBrk="1" latinLnBrk="0" hangingPunct="1">
                        <a:defRPr sz="1350" kern="1200">
                          <a:solidFill>
                            <a:schemeClr val="tx1"/>
                          </a:solidFill>
                          <a:latin typeface="Arial" panose="020B0604020202020204"/>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GB" sz="1100" dirty="0">
                          <a:solidFill>
                            <a:schemeClr val="tx1">
                              <a:lumMod val="65000"/>
                              <a:lumOff val="35000"/>
                            </a:schemeClr>
                          </a:solidFill>
                          <a:latin typeface="Arial" panose="020B0604020202020204" pitchFamily="34" charset="0"/>
                          <a:cs typeface="Arial" panose="020B0604020202020204" pitchFamily="34" charset="0"/>
                        </a:rPr>
                        <a:t>Questionnaires</a:t>
                      </a:r>
                    </a:p>
                    <a:p>
                      <a:pPr marL="0" marR="0" lvl="0" indent="0" algn="r" defTabSz="914400" rtl="0" eaLnBrk="1" fontAlgn="auto" latinLnBrk="0" hangingPunct="1">
                        <a:lnSpc>
                          <a:spcPct val="100000"/>
                        </a:lnSpc>
                        <a:spcBef>
                          <a:spcPts val="0"/>
                        </a:spcBef>
                        <a:spcAft>
                          <a:spcPts val="0"/>
                        </a:spcAft>
                        <a:buClrTx/>
                        <a:buSzTx/>
                        <a:buFontTx/>
                        <a:buNone/>
                        <a:tabLst/>
                        <a:defRPr/>
                      </a:pPr>
                      <a:r>
                        <a:rPr lang="en-GB" sz="1100" dirty="0">
                          <a:solidFill>
                            <a:schemeClr val="tx1">
                              <a:lumMod val="65000"/>
                              <a:lumOff val="35000"/>
                            </a:schemeClr>
                          </a:solidFill>
                          <a:latin typeface="Arial" panose="020B0604020202020204" pitchFamily="34" charset="0"/>
                          <a:cs typeface="Arial" panose="020B0604020202020204" pitchFamily="34" charset="0"/>
                        </a:rPr>
                        <a:t>Cognitive assessments</a:t>
                      </a:r>
                    </a:p>
                    <a:p>
                      <a:pPr marL="0" marR="0" lvl="0" indent="0" algn="r" defTabSz="914400" rtl="0" eaLnBrk="1" fontAlgn="auto" latinLnBrk="0" hangingPunct="1">
                        <a:lnSpc>
                          <a:spcPct val="100000"/>
                        </a:lnSpc>
                        <a:spcBef>
                          <a:spcPts val="0"/>
                        </a:spcBef>
                        <a:spcAft>
                          <a:spcPts val="0"/>
                        </a:spcAft>
                        <a:buClrTx/>
                        <a:buSzTx/>
                        <a:buFontTx/>
                        <a:buNone/>
                        <a:tabLst/>
                        <a:defRPr/>
                      </a:pPr>
                      <a:r>
                        <a:rPr lang="en-GB" sz="1100" dirty="0">
                          <a:solidFill>
                            <a:schemeClr val="tx1">
                              <a:lumMod val="65000"/>
                              <a:lumOff val="35000"/>
                            </a:schemeClr>
                          </a:solidFill>
                          <a:latin typeface="Arial" panose="020B0604020202020204" pitchFamily="34" charset="0"/>
                          <a:cs typeface="Arial" panose="020B0604020202020204" pitchFamily="34" charset="0"/>
                        </a:rPr>
                        <a:t>Physical measurements</a:t>
                      </a:r>
                    </a:p>
                    <a:p>
                      <a:pPr marL="0" marR="0" lvl="0" indent="0" algn="r" defTabSz="914400" rtl="0" eaLnBrk="1" fontAlgn="auto" latinLnBrk="0" hangingPunct="1">
                        <a:lnSpc>
                          <a:spcPct val="100000"/>
                        </a:lnSpc>
                        <a:spcBef>
                          <a:spcPts val="0"/>
                        </a:spcBef>
                        <a:spcAft>
                          <a:spcPts val="0"/>
                        </a:spcAft>
                        <a:buClrTx/>
                        <a:buSzTx/>
                        <a:buFontTx/>
                        <a:buNone/>
                        <a:tabLst/>
                        <a:defRPr/>
                      </a:pPr>
                      <a:r>
                        <a:rPr lang="en-GB" sz="1100" dirty="0">
                          <a:solidFill>
                            <a:schemeClr val="tx1">
                              <a:lumMod val="65000"/>
                              <a:lumOff val="35000"/>
                            </a:schemeClr>
                          </a:solidFill>
                          <a:latin typeface="Arial" panose="020B0604020202020204" pitchFamily="34" charset="0"/>
                          <a:cs typeface="Arial" panose="020B0604020202020204" pitchFamily="34" charset="0"/>
                        </a:rPr>
                        <a:t>Activity monitor</a:t>
                      </a:r>
                    </a:p>
                    <a:p>
                      <a:pPr marL="0" marR="0" lvl="0" indent="0" algn="r" defTabSz="914400" rtl="0" eaLnBrk="1" fontAlgn="auto" latinLnBrk="0" hangingPunct="1">
                        <a:lnSpc>
                          <a:spcPct val="100000"/>
                        </a:lnSpc>
                        <a:spcBef>
                          <a:spcPts val="0"/>
                        </a:spcBef>
                        <a:spcAft>
                          <a:spcPts val="0"/>
                        </a:spcAft>
                        <a:buClrTx/>
                        <a:buSzTx/>
                        <a:buFontTx/>
                        <a:buNone/>
                        <a:tabLst/>
                        <a:defRPr/>
                      </a:pPr>
                      <a:r>
                        <a:rPr lang="en-GB" sz="1100" dirty="0">
                          <a:solidFill>
                            <a:schemeClr val="tx1">
                              <a:lumMod val="65000"/>
                              <a:lumOff val="35000"/>
                            </a:schemeClr>
                          </a:solidFill>
                          <a:latin typeface="Arial" panose="020B0604020202020204" pitchFamily="34" charset="0"/>
                          <a:cs typeface="Arial" panose="020B0604020202020204" pitchFamily="34" charset="0"/>
                        </a:rPr>
                        <a:t>Milk teeth</a:t>
                      </a:r>
                    </a:p>
                  </a:txBody>
                  <a:tcPr marL="54000" marR="125999" marB="125999" anchor="b">
                    <a:lnL w="6350" cap="flat" cmpd="sng" algn="ctr">
                      <a:solidFill>
                        <a:srgbClr val="A79E93">
                          <a:lumMod val="60000"/>
                          <a:lumOff val="40000"/>
                        </a:srgbClr>
                      </a:solidFill>
                      <a:prstDash val="solid"/>
                      <a:round/>
                      <a:headEnd type="none" w="med" len="med"/>
                      <a:tailEnd type="none" w="med" len="med"/>
                    </a:lnL>
                    <a:lnR w="6350" cap="flat" cmpd="sng" algn="ctr">
                      <a:solidFill>
                        <a:srgbClr val="A79E93">
                          <a:lumMod val="60000"/>
                          <a:lumOff val="40000"/>
                        </a:srgb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A79E93">
                        <a:lumMod val="20000"/>
                        <a:lumOff val="80000"/>
                        <a:alpha val="50000"/>
                      </a:srgbClr>
                    </a:solidFill>
                  </a:tcPr>
                </a:tc>
                <a:tc>
                  <a:txBody>
                    <a:bodyPr/>
                    <a:lstStyle>
                      <a:lvl1pPr marL="0" algn="l" defTabSz="685800" rtl="0" eaLnBrk="1" latinLnBrk="0" hangingPunct="1">
                        <a:defRPr sz="1350" kern="1200">
                          <a:solidFill>
                            <a:schemeClr val="tx1"/>
                          </a:solidFill>
                          <a:latin typeface="Arial" panose="020B0604020202020204"/>
                        </a:defRPr>
                      </a:lvl1pPr>
                      <a:lvl2pPr marL="342900" algn="l" defTabSz="685800" rtl="0" eaLnBrk="1" latinLnBrk="0" hangingPunct="1">
                        <a:defRPr sz="1350" kern="1200">
                          <a:solidFill>
                            <a:schemeClr val="tx1"/>
                          </a:solidFill>
                          <a:latin typeface="Arial" panose="020B0604020202020204"/>
                        </a:defRPr>
                      </a:lvl2pPr>
                      <a:lvl3pPr marL="685800" algn="l" defTabSz="685800" rtl="0" eaLnBrk="1" latinLnBrk="0" hangingPunct="1">
                        <a:defRPr sz="1350" kern="1200">
                          <a:solidFill>
                            <a:schemeClr val="tx1"/>
                          </a:solidFill>
                          <a:latin typeface="Arial" panose="020B0604020202020204"/>
                        </a:defRPr>
                      </a:lvl3pPr>
                      <a:lvl4pPr marL="1028700" algn="l" defTabSz="685800" rtl="0" eaLnBrk="1" latinLnBrk="0" hangingPunct="1">
                        <a:defRPr sz="1350" kern="1200">
                          <a:solidFill>
                            <a:schemeClr val="tx1"/>
                          </a:solidFill>
                          <a:latin typeface="Arial" panose="020B0604020202020204"/>
                        </a:defRPr>
                      </a:lvl4pPr>
                      <a:lvl5pPr marL="1371600" algn="l" defTabSz="685800" rtl="0" eaLnBrk="1" latinLnBrk="0" hangingPunct="1">
                        <a:defRPr sz="1350" kern="1200">
                          <a:solidFill>
                            <a:schemeClr val="tx1"/>
                          </a:solidFill>
                          <a:latin typeface="Arial" panose="020B0604020202020204"/>
                        </a:defRPr>
                      </a:lvl5pPr>
                      <a:lvl6pPr marL="1714500" algn="l" defTabSz="685800" rtl="0" eaLnBrk="1" latinLnBrk="0" hangingPunct="1">
                        <a:defRPr sz="1350" kern="1200">
                          <a:solidFill>
                            <a:schemeClr val="tx1"/>
                          </a:solidFill>
                          <a:latin typeface="Arial" panose="020B0604020202020204"/>
                        </a:defRPr>
                      </a:lvl6pPr>
                      <a:lvl7pPr marL="2057400" algn="l" defTabSz="685800" rtl="0" eaLnBrk="1" latinLnBrk="0" hangingPunct="1">
                        <a:defRPr sz="1350" kern="1200">
                          <a:solidFill>
                            <a:schemeClr val="tx1"/>
                          </a:solidFill>
                          <a:latin typeface="Arial" panose="020B0604020202020204"/>
                        </a:defRPr>
                      </a:lvl7pPr>
                      <a:lvl8pPr marL="2400300" algn="l" defTabSz="685800" rtl="0" eaLnBrk="1" latinLnBrk="0" hangingPunct="1">
                        <a:defRPr sz="1350" kern="1200">
                          <a:solidFill>
                            <a:schemeClr val="tx1"/>
                          </a:solidFill>
                          <a:latin typeface="Arial" panose="020B0604020202020204"/>
                        </a:defRPr>
                      </a:lvl8pPr>
                      <a:lvl9pPr marL="2743200" algn="l" defTabSz="685800" rtl="0" eaLnBrk="1" latinLnBrk="0" hangingPunct="1">
                        <a:defRPr sz="1350" kern="1200">
                          <a:solidFill>
                            <a:schemeClr val="tx1"/>
                          </a:solidFill>
                          <a:latin typeface="Arial" panose="020B0604020202020204"/>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GB" sz="1100" dirty="0">
                          <a:solidFill>
                            <a:schemeClr val="tx1">
                              <a:lumMod val="65000"/>
                              <a:lumOff val="35000"/>
                            </a:schemeClr>
                          </a:solidFill>
                          <a:latin typeface="Arial" panose="020B0604020202020204" pitchFamily="34" charset="0"/>
                          <a:cs typeface="Arial" panose="020B0604020202020204" pitchFamily="34" charset="0"/>
                        </a:rPr>
                        <a:t>Questionnaires</a:t>
                      </a:r>
                    </a:p>
                    <a:p>
                      <a:pPr marL="0" marR="0" lvl="0" indent="0" algn="r" defTabSz="914400" rtl="0" eaLnBrk="1" fontAlgn="auto" latinLnBrk="0" hangingPunct="1">
                        <a:lnSpc>
                          <a:spcPct val="100000"/>
                        </a:lnSpc>
                        <a:spcBef>
                          <a:spcPts val="0"/>
                        </a:spcBef>
                        <a:spcAft>
                          <a:spcPts val="0"/>
                        </a:spcAft>
                        <a:buClrTx/>
                        <a:buSzTx/>
                        <a:buFontTx/>
                        <a:buNone/>
                        <a:tabLst/>
                        <a:defRPr/>
                      </a:pPr>
                      <a:r>
                        <a:rPr lang="en-GB" sz="1100" dirty="0">
                          <a:solidFill>
                            <a:schemeClr val="tx1">
                              <a:lumMod val="65000"/>
                              <a:lumOff val="35000"/>
                            </a:schemeClr>
                          </a:solidFill>
                          <a:latin typeface="Arial" panose="020B0604020202020204" pitchFamily="34" charset="0"/>
                          <a:cs typeface="Arial" panose="020B0604020202020204" pitchFamily="34" charset="0"/>
                        </a:rPr>
                        <a:t>Cognitive assessments</a:t>
                      </a:r>
                    </a:p>
                    <a:p>
                      <a:pPr marL="0" marR="0" lvl="0" indent="0" algn="r" defTabSz="914400" rtl="0" eaLnBrk="1" fontAlgn="auto" latinLnBrk="0" hangingPunct="1">
                        <a:lnSpc>
                          <a:spcPct val="100000"/>
                        </a:lnSpc>
                        <a:spcBef>
                          <a:spcPts val="0"/>
                        </a:spcBef>
                        <a:spcAft>
                          <a:spcPts val="0"/>
                        </a:spcAft>
                        <a:buClrTx/>
                        <a:buSzTx/>
                        <a:buFontTx/>
                        <a:buNone/>
                        <a:tabLst/>
                        <a:defRPr/>
                      </a:pPr>
                      <a:r>
                        <a:rPr lang="en-GB" sz="1100" dirty="0">
                          <a:solidFill>
                            <a:schemeClr val="tx1">
                              <a:lumMod val="65000"/>
                              <a:lumOff val="35000"/>
                            </a:schemeClr>
                          </a:solidFill>
                          <a:latin typeface="Arial" panose="020B0604020202020204" pitchFamily="34" charset="0"/>
                          <a:cs typeface="Arial" panose="020B0604020202020204" pitchFamily="34" charset="0"/>
                        </a:rPr>
                        <a:t>Physical measurements</a:t>
                      </a:r>
                    </a:p>
                  </a:txBody>
                  <a:tcPr marL="54000" marR="125999" marB="125999" anchor="b">
                    <a:lnL w="6350" cap="flat" cmpd="sng" algn="ctr">
                      <a:solidFill>
                        <a:srgbClr val="A79E93">
                          <a:lumMod val="60000"/>
                          <a:lumOff val="40000"/>
                        </a:srgbClr>
                      </a:solidFill>
                      <a:prstDash val="solid"/>
                      <a:round/>
                      <a:headEnd type="none" w="med" len="med"/>
                      <a:tailEnd type="none" w="med" len="med"/>
                    </a:lnL>
                    <a:lnR w="6350" cap="flat" cmpd="sng" algn="ctr">
                      <a:solidFill>
                        <a:srgbClr val="A79E93">
                          <a:lumMod val="60000"/>
                          <a:lumOff val="40000"/>
                        </a:srgb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A79E93">
                        <a:lumMod val="20000"/>
                        <a:lumOff val="80000"/>
                        <a:alpha val="50000"/>
                      </a:srgbClr>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GB" sz="1100" dirty="0">
                          <a:solidFill>
                            <a:schemeClr val="tx1">
                              <a:lumMod val="65000"/>
                              <a:lumOff val="35000"/>
                            </a:schemeClr>
                          </a:solidFill>
                          <a:latin typeface="Arial" panose="020B0604020202020204" pitchFamily="34" charset="0"/>
                          <a:cs typeface="Arial" panose="020B0604020202020204" pitchFamily="34" charset="0"/>
                        </a:rPr>
                        <a:t>Questionnaires</a:t>
                      </a:r>
                    </a:p>
                    <a:p>
                      <a:pPr marL="0" marR="0" lvl="0" indent="0" algn="r" defTabSz="914400" rtl="0" eaLnBrk="1" fontAlgn="auto" latinLnBrk="0" hangingPunct="1">
                        <a:lnSpc>
                          <a:spcPct val="100000"/>
                        </a:lnSpc>
                        <a:spcBef>
                          <a:spcPts val="0"/>
                        </a:spcBef>
                        <a:spcAft>
                          <a:spcPts val="0"/>
                        </a:spcAft>
                        <a:buClrTx/>
                        <a:buSzTx/>
                        <a:buFontTx/>
                        <a:buNone/>
                        <a:tabLst/>
                        <a:defRPr/>
                      </a:pPr>
                      <a:r>
                        <a:rPr lang="en-GB" sz="1100" dirty="0">
                          <a:solidFill>
                            <a:schemeClr val="tx1">
                              <a:lumMod val="65000"/>
                              <a:lumOff val="35000"/>
                            </a:schemeClr>
                          </a:solidFill>
                          <a:latin typeface="Arial" panose="020B0604020202020204" pitchFamily="34" charset="0"/>
                          <a:cs typeface="Arial" panose="020B0604020202020204" pitchFamily="34" charset="0"/>
                        </a:rPr>
                        <a:t>Cognitive assessments</a:t>
                      </a:r>
                    </a:p>
                    <a:p>
                      <a:pPr marL="0" marR="0" lvl="0" indent="0" algn="r" defTabSz="914400" rtl="0" eaLnBrk="1" fontAlgn="auto" latinLnBrk="0" hangingPunct="1">
                        <a:lnSpc>
                          <a:spcPct val="100000"/>
                        </a:lnSpc>
                        <a:spcBef>
                          <a:spcPts val="0"/>
                        </a:spcBef>
                        <a:spcAft>
                          <a:spcPts val="0"/>
                        </a:spcAft>
                        <a:buClrTx/>
                        <a:buSzTx/>
                        <a:buFontTx/>
                        <a:buNone/>
                        <a:tabLst/>
                        <a:defRPr/>
                      </a:pPr>
                      <a:r>
                        <a:rPr lang="en-GB" sz="1100" dirty="0">
                          <a:solidFill>
                            <a:schemeClr val="tx1">
                              <a:lumMod val="65000"/>
                              <a:lumOff val="35000"/>
                            </a:schemeClr>
                          </a:solidFill>
                          <a:latin typeface="Arial" panose="020B0604020202020204" pitchFamily="34" charset="0"/>
                          <a:cs typeface="Arial" panose="020B0604020202020204" pitchFamily="34" charset="0"/>
                        </a:rPr>
                        <a:t>Physical measurements</a:t>
                      </a:r>
                    </a:p>
                    <a:p>
                      <a:pPr marL="0" marR="0" lvl="0" indent="0" algn="r" defTabSz="914400" rtl="0" eaLnBrk="1" fontAlgn="auto" latinLnBrk="0" hangingPunct="1">
                        <a:lnSpc>
                          <a:spcPct val="100000"/>
                        </a:lnSpc>
                        <a:spcBef>
                          <a:spcPts val="0"/>
                        </a:spcBef>
                        <a:spcAft>
                          <a:spcPts val="0"/>
                        </a:spcAft>
                        <a:buClrTx/>
                        <a:buSzTx/>
                        <a:buFontTx/>
                        <a:buNone/>
                        <a:tabLst/>
                        <a:defRPr/>
                      </a:pPr>
                      <a:r>
                        <a:rPr lang="en-GB" sz="1100" dirty="0">
                          <a:solidFill>
                            <a:schemeClr val="tx1">
                              <a:lumMod val="65000"/>
                              <a:lumOff val="35000"/>
                            </a:schemeClr>
                          </a:solidFill>
                          <a:latin typeface="Arial" panose="020B0604020202020204" pitchFamily="34" charset="0"/>
                          <a:cs typeface="Arial" panose="020B0604020202020204" pitchFamily="34" charset="0"/>
                        </a:rPr>
                        <a:t>Time diary</a:t>
                      </a:r>
                    </a:p>
                    <a:p>
                      <a:pPr marL="0" marR="0" lvl="0" indent="0" algn="r" defTabSz="914400" rtl="0" eaLnBrk="1" fontAlgn="auto" latinLnBrk="0" hangingPunct="1">
                        <a:lnSpc>
                          <a:spcPct val="100000"/>
                        </a:lnSpc>
                        <a:spcBef>
                          <a:spcPts val="0"/>
                        </a:spcBef>
                        <a:spcAft>
                          <a:spcPts val="0"/>
                        </a:spcAft>
                        <a:buClrTx/>
                        <a:buSzTx/>
                        <a:buFontTx/>
                        <a:buNone/>
                        <a:tabLst/>
                        <a:defRPr/>
                      </a:pPr>
                      <a:r>
                        <a:rPr lang="en-GB" sz="1100" dirty="0">
                          <a:solidFill>
                            <a:schemeClr val="tx1">
                              <a:lumMod val="65000"/>
                              <a:lumOff val="35000"/>
                            </a:schemeClr>
                          </a:solidFill>
                          <a:latin typeface="Arial" panose="020B0604020202020204" pitchFamily="34" charset="0"/>
                          <a:cs typeface="Arial" panose="020B0604020202020204" pitchFamily="34" charset="0"/>
                        </a:rPr>
                        <a:t>Activity monitor</a:t>
                      </a:r>
                    </a:p>
                    <a:p>
                      <a:pPr marL="0" marR="0" lvl="0" indent="0" algn="r" defTabSz="914400" rtl="0" eaLnBrk="1" fontAlgn="auto" latinLnBrk="0" hangingPunct="1">
                        <a:lnSpc>
                          <a:spcPct val="100000"/>
                        </a:lnSpc>
                        <a:spcBef>
                          <a:spcPts val="0"/>
                        </a:spcBef>
                        <a:spcAft>
                          <a:spcPts val="0"/>
                        </a:spcAft>
                        <a:buClrTx/>
                        <a:buSzTx/>
                        <a:buFontTx/>
                        <a:buNone/>
                        <a:tabLst/>
                        <a:defRPr/>
                      </a:pPr>
                      <a:r>
                        <a:rPr lang="en-GB" sz="1100" dirty="0">
                          <a:solidFill>
                            <a:schemeClr val="tx1">
                              <a:lumMod val="65000"/>
                              <a:lumOff val="35000"/>
                            </a:schemeClr>
                          </a:solidFill>
                          <a:latin typeface="Arial" panose="020B0604020202020204" pitchFamily="34" charset="0"/>
                          <a:cs typeface="Arial" panose="020B0604020202020204" pitchFamily="34" charset="0"/>
                        </a:rPr>
                        <a:t>Saliva samples</a:t>
                      </a:r>
                    </a:p>
                  </a:txBody>
                  <a:tcPr marL="54000" marR="125999" marB="125999" anchor="b">
                    <a:lnL w="6350" cap="flat" cmpd="sng" algn="ctr">
                      <a:solidFill>
                        <a:srgbClr val="A79E93">
                          <a:lumMod val="60000"/>
                          <a:lumOff val="40000"/>
                        </a:srgbClr>
                      </a:solidFill>
                      <a:prstDash val="solid"/>
                      <a:round/>
                      <a:headEnd type="none" w="med" len="med"/>
                      <a:tailEnd type="none" w="med" len="med"/>
                    </a:lnL>
                    <a:lnR w="6350" cap="flat" cmpd="sng" algn="ctr">
                      <a:solidFill>
                        <a:srgbClr val="A79E93">
                          <a:lumMod val="60000"/>
                          <a:lumOff val="40000"/>
                        </a:srgb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A79E93">
                        <a:lumMod val="20000"/>
                        <a:lumOff val="80000"/>
                        <a:alpha val="50000"/>
                      </a:srgbClr>
                    </a:solidFill>
                  </a:tcPr>
                </a:tc>
                <a:extLst>
                  <a:ext uri="{0D108BD9-81ED-4DB2-BD59-A6C34878D82A}">
                    <a16:rowId xmlns:a16="http://schemas.microsoft.com/office/drawing/2014/main" val="10004"/>
                  </a:ext>
                </a:extLst>
              </a:tr>
              <a:tr h="428471">
                <a:tc>
                  <a:txBody>
                    <a:bodyPr/>
                    <a:lstStyle>
                      <a:lvl1pPr marL="0" algn="l" defTabSz="685800" rtl="0" eaLnBrk="1" latinLnBrk="0" hangingPunct="1">
                        <a:defRPr sz="1350" kern="1200">
                          <a:solidFill>
                            <a:schemeClr val="tx1"/>
                          </a:solidFill>
                          <a:latin typeface="Arial" panose="020B0604020202020204"/>
                        </a:defRPr>
                      </a:lvl1pPr>
                      <a:lvl2pPr marL="342900" algn="l" defTabSz="685800" rtl="0" eaLnBrk="1" latinLnBrk="0" hangingPunct="1">
                        <a:defRPr sz="1350" kern="1200">
                          <a:solidFill>
                            <a:schemeClr val="tx1"/>
                          </a:solidFill>
                          <a:latin typeface="Arial" panose="020B0604020202020204"/>
                        </a:defRPr>
                      </a:lvl2pPr>
                      <a:lvl3pPr marL="685800" algn="l" defTabSz="685800" rtl="0" eaLnBrk="1" latinLnBrk="0" hangingPunct="1">
                        <a:defRPr sz="1350" kern="1200">
                          <a:solidFill>
                            <a:schemeClr val="tx1"/>
                          </a:solidFill>
                          <a:latin typeface="Arial" panose="020B0604020202020204"/>
                        </a:defRPr>
                      </a:lvl3pPr>
                      <a:lvl4pPr marL="1028700" algn="l" defTabSz="685800" rtl="0" eaLnBrk="1" latinLnBrk="0" hangingPunct="1">
                        <a:defRPr sz="1350" kern="1200">
                          <a:solidFill>
                            <a:schemeClr val="tx1"/>
                          </a:solidFill>
                          <a:latin typeface="Arial" panose="020B0604020202020204"/>
                        </a:defRPr>
                      </a:lvl4pPr>
                      <a:lvl5pPr marL="1371600" algn="l" defTabSz="685800" rtl="0" eaLnBrk="1" latinLnBrk="0" hangingPunct="1">
                        <a:defRPr sz="1350" kern="1200">
                          <a:solidFill>
                            <a:schemeClr val="tx1"/>
                          </a:solidFill>
                          <a:latin typeface="Arial" panose="020B0604020202020204"/>
                        </a:defRPr>
                      </a:lvl5pPr>
                      <a:lvl6pPr marL="1714500" algn="l" defTabSz="685800" rtl="0" eaLnBrk="1" latinLnBrk="0" hangingPunct="1">
                        <a:defRPr sz="1350" kern="1200">
                          <a:solidFill>
                            <a:schemeClr val="tx1"/>
                          </a:solidFill>
                          <a:latin typeface="Arial" panose="020B0604020202020204"/>
                        </a:defRPr>
                      </a:lvl6pPr>
                      <a:lvl7pPr marL="2057400" algn="l" defTabSz="685800" rtl="0" eaLnBrk="1" latinLnBrk="0" hangingPunct="1">
                        <a:defRPr sz="1350" kern="1200">
                          <a:solidFill>
                            <a:schemeClr val="tx1"/>
                          </a:solidFill>
                          <a:latin typeface="Arial" panose="020B0604020202020204"/>
                        </a:defRPr>
                      </a:lvl7pPr>
                      <a:lvl8pPr marL="2400300" algn="l" defTabSz="685800" rtl="0" eaLnBrk="1" latinLnBrk="0" hangingPunct="1">
                        <a:defRPr sz="1350" kern="1200">
                          <a:solidFill>
                            <a:schemeClr val="tx1"/>
                          </a:solidFill>
                          <a:latin typeface="Arial" panose="020B0604020202020204"/>
                        </a:defRPr>
                      </a:lvl8pPr>
                      <a:lvl9pPr marL="2743200" algn="l" defTabSz="685800" rtl="0" eaLnBrk="1" latinLnBrk="0" hangingPunct="1">
                        <a:defRPr sz="1350" kern="1200">
                          <a:solidFill>
                            <a:schemeClr val="tx1"/>
                          </a:solidFill>
                          <a:latin typeface="Arial" panose="020B0604020202020204"/>
                        </a:defRPr>
                      </a:lvl9pPr>
                    </a:lstStyle>
                    <a:p>
                      <a:pPr algn="r"/>
                      <a:r>
                        <a:rPr lang="en-GB" sz="1100" dirty="0">
                          <a:solidFill>
                            <a:srgbClr val="00B050"/>
                          </a:solidFill>
                          <a:latin typeface="Arial" panose="020B0604020202020204" pitchFamily="34" charset="0"/>
                          <a:cs typeface="Arial" panose="020B0604020202020204" pitchFamily="34" charset="0"/>
                        </a:rPr>
                        <a:t>18,552</a:t>
                      </a:r>
                    </a:p>
                  </a:txBody>
                  <a:tcPr marL="54000" marR="125999" marB="125999" anchor="b">
                    <a:lnL w="6350" cap="flat" cmpd="sng" algn="ctr">
                      <a:noFill/>
                      <a:prstDash val="solid"/>
                      <a:round/>
                      <a:headEnd type="none" w="med" len="med"/>
                      <a:tailEnd type="none" w="med" len="med"/>
                    </a:lnL>
                    <a:lnR w="6350" cap="flat" cmpd="sng" algn="ctr">
                      <a:solidFill>
                        <a:srgbClr val="A79E93">
                          <a:lumMod val="60000"/>
                          <a:lumOff val="40000"/>
                        </a:srgb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65000"/>
                        <a:alpha val="50000"/>
                      </a:schemeClr>
                    </a:solidFill>
                  </a:tcPr>
                </a:tc>
                <a:tc>
                  <a:txBody>
                    <a:bodyPr/>
                    <a:lstStyle>
                      <a:lvl1pPr marL="0" algn="l" defTabSz="685800" rtl="0" eaLnBrk="1" latinLnBrk="0" hangingPunct="1">
                        <a:defRPr sz="1350" kern="1200">
                          <a:solidFill>
                            <a:schemeClr val="tx1"/>
                          </a:solidFill>
                          <a:latin typeface="Arial" panose="020B0604020202020204"/>
                        </a:defRPr>
                      </a:lvl1pPr>
                      <a:lvl2pPr marL="342900" algn="l" defTabSz="685800" rtl="0" eaLnBrk="1" latinLnBrk="0" hangingPunct="1">
                        <a:defRPr sz="1350" kern="1200">
                          <a:solidFill>
                            <a:schemeClr val="tx1"/>
                          </a:solidFill>
                          <a:latin typeface="Arial" panose="020B0604020202020204"/>
                        </a:defRPr>
                      </a:lvl2pPr>
                      <a:lvl3pPr marL="685800" algn="l" defTabSz="685800" rtl="0" eaLnBrk="1" latinLnBrk="0" hangingPunct="1">
                        <a:defRPr sz="1350" kern="1200">
                          <a:solidFill>
                            <a:schemeClr val="tx1"/>
                          </a:solidFill>
                          <a:latin typeface="Arial" panose="020B0604020202020204"/>
                        </a:defRPr>
                      </a:lvl3pPr>
                      <a:lvl4pPr marL="1028700" algn="l" defTabSz="685800" rtl="0" eaLnBrk="1" latinLnBrk="0" hangingPunct="1">
                        <a:defRPr sz="1350" kern="1200">
                          <a:solidFill>
                            <a:schemeClr val="tx1"/>
                          </a:solidFill>
                          <a:latin typeface="Arial" panose="020B0604020202020204"/>
                        </a:defRPr>
                      </a:lvl4pPr>
                      <a:lvl5pPr marL="1371600" algn="l" defTabSz="685800" rtl="0" eaLnBrk="1" latinLnBrk="0" hangingPunct="1">
                        <a:defRPr sz="1350" kern="1200">
                          <a:solidFill>
                            <a:schemeClr val="tx1"/>
                          </a:solidFill>
                          <a:latin typeface="Arial" panose="020B0604020202020204"/>
                        </a:defRPr>
                      </a:lvl5pPr>
                      <a:lvl6pPr marL="1714500" algn="l" defTabSz="685800" rtl="0" eaLnBrk="1" latinLnBrk="0" hangingPunct="1">
                        <a:defRPr sz="1350" kern="1200">
                          <a:solidFill>
                            <a:schemeClr val="tx1"/>
                          </a:solidFill>
                          <a:latin typeface="Arial" panose="020B0604020202020204"/>
                        </a:defRPr>
                      </a:lvl6pPr>
                      <a:lvl7pPr marL="2057400" algn="l" defTabSz="685800" rtl="0" eaLnBrk="1" latinLnBrk="0" hangingPunct="1">
                        <a:defRPr sz="1350" kern="1200">
                          <a:solidFill>
                            <a:schemeClr val="tx1"/>
                          </a:solidFill>
                          <a:latin typeface="Arial" panose="020B0604020202020204"/>
                        </a:defRPr>
                      </a:lvl7pPr>
                      <a:lvl8pPr marL="2400300" algn="l" defTabSz="685800" rtl="0" eaLnBrk="1" latinLnBrk="0" hangingPunct="1">
                        <a:defRPr sz="1350" kern="1200">
                          <a:solidFill>
                            <a:schemeClr val="tx1"/>
                          </a:solidFill>
                          <a:latin typeface="Arial" panose="020B0604020202020204"/>
                        </a:defRPr>
                      </a:lvl8pPr>
                      <a:lvl9pPr marL="2743200" algn="l" defTabSz="685800" rtl="0" eaLnBrk="1" latinLnBrk="0" hangingPunct="1">
                        <a:defRPr sz="1350" kern="1200">
                          <a:solidFill>
                            <a:schemeClr val="tx1"/>
                          </a:solidFill>
                          <a:latin typeface="Arial" panose="020B0604020202020204"/>
                        </a:defRPr>
                      </a:lvl9pPr>
                    </a:lstStyle>
                    <a:p>
                      <a:pPr algn="r"/>
                      <a:r>
                        <a:rPr lang="en-GB" sz="1100" dirty="0">
                          <a:solidFill>
                            <a:srgbClr val="00B050"/>
                          </a:solidFill>
                          <a:latin typeface="Arial" panose="020B0604020202020204" pitchFamily="34" charset="0"/>
                          <a:cs typeface="Arial" panose="020B0604020202020204" pitchFamily="34" charset="0"/>
                        </a:rPr>
                        <a:t>15,590</a:t>
                      </a:r>
                    </a:p>
                  </a:txBody>
                  <a:tcPr marL="54000" marR="125999" marB="125999" anchor="b">
                    <a:lnL w="6350" cap="flat" cmpd="sng" algn="ctr">
                      <a:solidFill>
                        <a:srgbClr val="A79E93">
                          <a:lumMod val="60000"/>
                          <a:lumOff val="40000"/>
                        </a:srgbClr>
                      </a:solidFill>
                      <a:prstDash val="solid"/>
                      <a:round/>
                      <a:headEnd type="none" w="med" len="med"/>
                      <a:tailEnd type="none" w="med" len="med"/>
                    </a:lnL>
                    <a:lnR w="6350" cap="flat" cmpd="sng" algn="ctr">
                      <a:solidFill>
                        <a:srgbClr val="A79E93">
                          <a:lumMod val="60000"/>
                          <a:lumOff val="40000"/>
                        </a:srgb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65000"/>
                        <a:alpha val="50000"/>
                      </a:schemeClr>
                    </a:solidFill>
                  </a:tcPr>
                </a:tc>
                <a:tc>
                  <a:txBody>
                    <a:bodyPr/>
                    <a:lstStyle>
                      <a:lvl1pPr marL="0" algn="l" defTabSz="685800" rtl="0" eaLnBrk="1" latinLnBrk="0" hangingPunct="1">
                        <a:defRPr sz="1350" kern="1200">
                          <a:solidFill>
                            <a:schemeClr val="tx1"/>
                          </a:solidFill>
                          <a:latin typeface="Arial" panose="020B0604020202020204"/>
                        </a:defRPr>
                      </a:lvl1pPr>
                      <a:lvl2pPr marL="342900" algn="l" defTabSz="685800" rtl="0" eaLnBrk="1" latinLnBrk="0" hangingPunct="1">
                        <a:defRPr sz="1350" kern="1200">
                          <a:solidFill>
                            <a:schemeClr val="tx1"/>
                          </a:solidFill>
                          <a:latin typeface="Arial" panose="020B0604020202020204"/>
                        </a:defRPr>
                      </a:lvl2pPr>
                      <a:lvl3pPr marL="685800" algn="l" defTabSz="685800" rtl="0" eaLnBrk="1" latinLnBrk="0" hangingPunct="1">
                        <a:defRPr sz="1350" kern="1200">
                          <a:solidFill>
                            <a:schemeClr val="tx1"/>
                          </a:solidFill>
                          <a:latin typeface="Arial" panose="020B0604020202020204"/>
                        </a:defRPr>
                      </a:lvl3pPr>
                      <a:lvl4pPr marL="1028700" algn="l" defTabSz="685800" rtl="0" eaLnBrk="1" latinLnBrk="0" hangingPunct="1">
                        <a:defRPr sz="1350" kern="1200">
                          <a:solidFill>
                            <a:schemeClr val="tx1"/>
                          </a:solidFill>
                          <a:latin typeface="Arial" panose="020B0604020202020204"/>
                        </a:defRPr>
                      </a:lvl4pPr>
                      <a:lvl5pPr marL="1371600" algn="l" defTabSz="685800" rtl="0" eaLnBrk="1" latinLnBrk="0" hangingPunct="1">
                        <a:defRPr sz="1350" kern="1200">
                          <a:solidFill>
                            <a:schemeClr val="tx1"/>
                          </a:solidFill>
                          <a:latin typeface="Arial" panose="020B0604020202020204"/>
                        </a:defRPr>
                      </a:lvl5pPr>
                      <a:lvl6pPr marL="1714500" algn="l" defTabSz="685800" rtl="0" eaLnBrk="1" latinLnBrk="0" hangingPunct="1">
                        <a:defRPr sz="1350" kern="1200">
                          <a:solidFill>
                            <a:schemeClr val="tx1"/>
                          </a:solidFill>
                          <a:latin typeface="Arial" panose="020B0604020202020204"/>
                        </a:defRPr>
                      </a:lvl6pPr>
                      <a:lvl7pPr marL="2057400" algn="l" defTabSz="685800" rtl="0" eaLnBrk="1" latinLnBrk="0" hangingPunct="1">
                        <a:defRPr sz="1350" kern="1200">
                          <a:solidFill>
                            <a:schemeClr val="tx1"/>
                          </a:solidFill>
                          <a:latin typeface="Arial" panose="020B0604020202020204"/>
                        </a:defRPr>
                      </a:lvl7pPr>
                      <a:lvl8pPr marL="2400300" algn="l" defTabSz="685800" rtl="0" eaLnBrk="1" latinLnBrk="0" hangingPunct="1">
                        <a:defRPr sz="1350" kern="1200">
                          <a:solidFill>
                            <a:schemeClr val="tx1"/>
                          </a:solidFill>
                          <a:latin typeface="Arial" panose="020B0604020202020204"/>
                        </a:defRPr>
                      </a:lvl8pPr>
                      <a:lvl9pPr marL="2743200" algn="l" defTabSz="685800" rtl="0" eaLnBrk="1" latinLnBrk="0" hangingPunct="1">
                        <a:defRPr sz="1350" kern="1200">
                          <a:solidFill>
                            <a:schemeClr val="tx1"/>
                          </a:solidFill>
                          <a:latin typeface="Arial" panose="020B0604020202020204"/>
                        </a:defRPr>
                      </a:lvl9pPr>
                    </a:lstStyle>
                    <a:p>
                      <a:pPr algn="r"/>
                      <a:r>
                        <a:rPr lang="en-GB" sz="1100" dirty="0">
                          <a:solidFill>
                            <a:srgbClr val="00B050"/>
                          </a:solidFill>
                          <a:latin typeface="Arial" panose="020B0604020202020204" pitchFamily="34" charset="0"/>
                          <a:cs typeface="Arial" panose="020B0604020202020204" pitchFamily="34" charset="0"/>
                        </a:rPr>
                        <a:t>15,246</a:t>
                      </a:r>
                    </a:p>
                  </a:txBody>
                  <a:tcPr marL="54000" marR="125999" marB="125999" anchor="b">
                    <a:lnL w="6350" cap="flat" cmpd="sng" algn="ctr">
                      <a:solidFill>
                        <a:srgbClr val="A79E93">
                          <a:lumMod val="60000"/>
                          <a:lumOff val="40000"/>
                        </a:srgbClr>
                      </a:solidFill>
                      <a:prstDash val="solid"/>
                      <a:round/>
                      <a:headEnd type="none" w="med" len="med"/>
                      <a:tailEnd type="none" w="med" len="med"/>
                    </a:lnL>
                    <a:lnR w="6350" cap="flat" cmpd="sng" algn="ctr">
                      <a:solidFill>
                        <a:srgbClr val="A79E93">
                          <a:lumMod val="60000"/>
                          <a:lumOff val="40000"/>
                        </a:srgb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65000"/>
                        <a:alpha val="50000"/>
                      </a:schemeClr>
                    </a:solidFill>
                  </a:tcPr>
                </a:tc>
                <a:tc>
                  <a:txBody>
                    <a:bodyPr/>
                    <a:lstStyle>
                      <a:lvl1pPr marL="0" algn="l" defTabSz="685800" rtl="0" eaLnBrk="1" latinLnBrk="0" hangingPunct="1">
                        <a:defRPr sz="1350" kern="1200">
                          <a:solidFill>
                            <a:schemeClr val="tx1"/>
                          </a:solidFill>
                          <a:latin typeface="Arial" panose="020B0604020202020204"/>
                        </a:defRPr>
                      </a:lvl1pPr>
                      <a:lvl2pPr marL="342900" algn="l" defTabSz="685800" rtl="0" eaLnBrk="1" latinLnBrk="0" hangingPunct="1">
                        <a:defRPr sz="1350" kern="1200">
                          <a:solidFill>
                            <a:schemeClr val="tx1"/>
                          </a:solidFill>
                          <a:latin typeface="Arial" panose="020B0604020202020204"/>
                        </a:defRPr>
                      </a:lvl2pPr>
                      <a:lvl3pPr marL="685800" algn="l" defTabSz="685800" rtl="0" eaLnBrk="1" latinLnBrk="0" hangingPunct="1">
                        <a:defRPr sz="1350" kern="1200">
                          <a:solidFill>
                            <a:schemeClr val="tx1"/>
                          </a:solidFill>
                          <a:latin typeface="Arial" panose="020B0604020202020204"/>
                        </a:defRPr>
                      </a:lvl3pPr>
                      <a:lvl4pPr marL="1028700" algn="l" defTabSz="685800" rtl="0" eaLnBrk="1" latinLnBrk="0" hangingPunct="1">
                        <a:defRPr sz="1350" kern="1200">
                          <a:solidFill>
                            <a:schemeClr val="tx1"/>
                          </a:solidFill>
                          <a:latin typeface="Arial" panose="020B0604020202020204"/>
                        </a:defRPr>
                      </a:lvl4pPr>
                      <a:lvl5pPr marL="1371600" algn="l" defTabSz="685800" rtl="0" eaLnBrk="1" latinLnBrk="0" hangingPunct="1">
                        <a:defRPr sz="1350" kern="1200">
                          <a:solidFill>
                            <a:schemeClr val="tx1"/>
                          </a:solidFill>
                          <a:latin typeface="Arial" panose="020B0604020202020204"/>
                        </a:defRPr>
                      </a:lvl5pPr>
                      <a:lvl6pPr marL="1714500" algn="l" defTabSz="685800" rtl="0" eaLnBrk="1" latinLnBrk="0" hangingPunct="1">
                        <a:defRPr sz="1350" kern="1200">
                          <a:solidFill>
                            <a:schemeClr val="tx1"/>
                          </a:solidFill>
                          <a:latin typeface="Arial" panose="020B0604020202020204"/>
                        </a:defRPr>
                      </a:lvl6pPr>
                      <a:lvl7pPr marL="2057400" algn="l" defTabSz="685800" rtl="0" eaLnBrk="1" latinLnBrk="0" hangingPunct="1">
                        <a:defRPr sz="1350" kern="1200">
                          <a:solidFill>
                            <a:schemeClr val="tx1"/>
                          </a:solidFill>
                          <a:latin typeface="Arial" panose="020B0604020202020204"/>
                        </a:defRPr>
                      </a:lvl7pPr>
                      <a:lvl8pPr marL="2400300" algn="l" defTabSz="685800" rtl="0" eaLnBrk="1" latinLnBrk="0" hangingPunct="1">
                        <a:defRPr sz="1350" kern="1200">
                          <a:solidFill>
                            <a:schemeClr val="tx1"/>
                          </a:solidFill>
                          <a:latin typeface="Arial" panose="020B0604020202020204"/>
                        </a:defRPr>
                      </a:lvl8pPr>
                      <a:lvl9pPr marL="2743200" algn="l" defTabSz="685800" rtl="0" eaLnBrk="1" latinLnBrk="0" hangingPunct="1">
                        <a:defRPr sz="1350" kern="1200">
                          <a:solidFill>
                            <a:schemeClr val="tx1"/>
                          </a:solidFill>
                          <a:latin typeface="Arial" panose="020B0604020202020204"/>
                        </a:defRPr>
                      </a:lvl9pPr>
                    </a:lstStyle>
                    <a:p>
                      <a:pPr algn="r"/>
                      <a:r>
                        <a:rPr lang="en-GB" sz="1100" dirty="0">
                          <a:solidFill>
                            <a:srgbClr val="00B050"/>
                          </a:solidFill>
                          <a:latin typeface="Arial" panose="020B0604020202020204" pitchFamily="34" charset="0"/>
                          <a:cs typeface="Arial" panose="020B0604020202020204" pitchFamily="34" charset="0"/>
                        </a:rPr>
                        <a:t>13,857</a:t>
                      </a:r>
                    </a:p>
                  </a:txBody>
                  <a:tcPr marL="54000" marR="125999" marB="125999" anchor="b">
                    <a:lnL w="6350" cap="flat" cmpd="sng" algn="ctr">
                      <a:solidFill>
                        <a:srgbClr val="A79E93">
                          <a:lumMod val="60000"/>
                          <a:lumOff val="40000"/>
                        </a:srgbClr>
                      </a:solidFill>
                      <a:prstDash val="solid"/>
                      <a:round/>
                      <a:headEnd type="none" w="med" len="med"/>
                      <a:tailEnd type="none" w="med" len="med"/>
                    </a:lnL>
                    <a:lnR w="6350" cap="flat" cmpd="sng" algn="ctr">
                      <a:solidFill>
                        <a:srgbClr val="A79E93">
                          <a:lumMod val="60000"/>
                          <a:lumOff val="40000"/>
                        </a:srgb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65000"/>
                        <a:alpha val="50000"/>
                      </a:schemeClr>
                    </a:solidFill>
                  </a:tcPr>
                </a:tc>
                <a:tc>
                  <a:txBody>
                    <a:bodyPr/>
                    <a:lstStyle>
                      <a:lvl1pPr marL="0" algn="l" defTabSz="685800" rtl="0" eaLnBrk="1" latinLnBrk="0" hangingPunct="1">
                        <a:defRPr sz="1350" kern="1200">
                          <a:solidFill>
                            <a:schemeClr val="tx1"/>
                          </a:solidFill>
                          <a:latin typeface="Arial" panose="020B0604020202020204"/>
                        </a:defRPr>
                      </a:lvl1pPr>
                      <a:lvl2pPr marL="342900" algn="l" defTabSz="685800" rtl="0" eaLnBrk="1" latinLnBrk="0" hangingPunct="1">
                        <a:defRPr sz="1350" kern="1200">
                          <a:solidFill>
                            <a:schemeClr val="tx1"/>
                          </a:solidFill>
                          <a:latin typeface="Arial" panose="020B0604020202020204"/>
                        </a:defRPr>
                      </a:lvl2pPr>
                      <a:lvl3pPr marL="685800" algn="l" defTabSz="685800" rtl="0" eaLnBrk="1" latinLnBrk="0" hangingPunct="1">
                        <a:defRPr sz="1350" kern="1200">
                          <a:solidFill>
                            <a:schemeClr val="tx1"/>
                          </a:solidFill>
                          <a:latin typeface="Arial" panose="020B0604020202020204"/>
                        </a:defRPr>
                      </a:lvl3pPr>
                      <a:lvl4pPr marL="1028700" algn="l" defTabSz="685800" rtl="0" eaLnBrk="1" latinLnBrk="0" hangingPunct="1">
                        <a:defRPr sz="1350" kern="1200">
                          <a:solidFill>
                            <a:schemeClr val="tx1"/>
                          </a:solidFill>
                          <a:latin typeface="Arial" panose="020B0604020202020204"/>
                        </a:defRPr>
                      </a:lvl4pPr>
                      <a:lvl5pPr marL="1371600" algn="l" defTabSz="685800" rtl="0" eaLnBrk="1" latinLnBrk="0" hangingPunct="1">
                        <a:defRPr sz="1350" kern="1200">
                          <a:solidFill>
                            <a:schemeClr val="tx1"/>
                          </a:solidFill>
                          <a:latin typeface="Arial" panose="020B0604020202020204"/>
                        </a:defRPr>
                      </a:lvl5pPr>
                      <a:lvl6pPr marL="1714500" algn="l" defTabSz="685800" rtl="0" eaLnBrk="1" latinLnBrk="0" hangingPunct="1">
                        <a:defRPr sz="1350" kern="1200">
                          <a:solidFill>
                            <a:schemeClr val="tx1"/>
                          </a:solidFill>
                          <a:latin typeface="Arial" panose="020B0604020202020204"/>
                        </a:defRPr>
                      </a:lvl6pPr>
                      <a:lvl7pPr marL="2057400" algn="l" defTabSz="685800" rtl="0" eaLnBrk="1" latinLnBrk="0" hangingPunct="1">
                        <a:defRPr sz="1350" kern="1200">
                          <a:solidFill>
                            <a:schemeClr val="tx1"/>
                          </a:solidFill>
                          <a:latin typeface="Arial" panose="020B0604020202020204"/>
                        </a:defRPr>
                      </a:lvl7pPr>
                      <a:lvl8pPr marL="2400300" algn="l" defTabSz="685800" rtl="0" eaLnBrk="1" latinLnBrk="0" hangingPunct="1">
                        <a:defRPr sz="1350" kern="1200">
                          <a:solidFill>
                            <a:schemeClr val="tx1"/>
                          </a:solidFill>
                          <a:latin typeface="Arial" panose="020B0604020202020204"/>
                        </a:defRPr>
                      </a:lvl8pPr>
                      <a:lvl9pPr marL="2743200" algn="l" defTabSz="685800" rtl="0" eaLnBrk="1" latinLnBrk="0" hangingPunct="1">
                        <a:defRPr sz="1350" kern="1200">
                          <a:solidFill>
                            <a:schemeClr val="tx1"/>
                          </a:solidFill>
                          <a:latin typeface="Arial" panose="020B0604020202020204"/>
                        </a:defRPr>
                      </a:lvl9pPr>
                    </a:lstStyle>
                    <a:p>
                      <a:pPr algn="r"/>
                      <a:r>
                        <a:rPr lang="en-GB" sz="1100" dirty="0">
                          <a:solidFill>
                            <a:srgbClr val="00B050"/>
                          </a:solidFill>
                          <a:latin typeface="Arial" panose="020B0604020202020204" pitchFamily="34" charset="0"/>
                          <a:cs typeface="Arial" panose="020B0604020202020204" pitchFamily="34" charset="0"/>
                        </a:rPr>
                        <a:t>13,287</a:t>
                      </a:r>
                    </a:p>
                  </a:txBody>
                  <a:tcPr marL="54000" marR="125999" marB="125999" anchor="b">
                    <a:lnL w="6350" cap="flat" cmpd="sng" algn="ctr">
                      <a:solidFill>
                        <a:srgbClr val="A79E93">
                          <a:lumMod val="60000"/>
                          <a:lumOff val="40000"/>
                        </a:srgbClr>
                      </a:solidFill>
                      <a:prstDash val="solid"/>
                      <a:round/>
                      <a:headEnd type="none" w="med" len="med"/>
                      <a:tailEnd type="none" w="med" len="med"/>
                    </a:lnL>
                    <a:lnR w="6350" cap="flat" cmpd="sng" algn="ctr">
                      <a:solidFill>
                        <a:srgbClr val="A79E93">
                          <a:lumMod val="60000"/>
                          <a:lumOff val="40000"/>
                        </a:srgb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65000"/>
                        <a:alpha val="50000"/>
                      </a:schemeClr>
                    </a:solidFill>
                  </a:tcPr>
                </a:tc>
                <a:tc>
                  <a:txBody>
                    <a:bodyPr/>
                    <a:lstStyle/>
                    <a:p>
                      <a:pPr algn="r"/>
                      <a:r>
                        <a:rPr lang="en-GB" sz="1100" dirty="0">
                          <a:solidFill>
                            <a:srgbClr val="00B050"/>
                          </a:solidFill>
                          <a:latin typeface="Arial" panose="020B0604020202020204" pitchFamily="34" charset="0"/>
                          <a:cs typeface="Arial" panose="020B0604020202020204" pitchFamily="34" charset="0"/>
                        </a:rPr>
                        <a:t>11,726</a:t>
                      </a:r>
                    </a:p>
                  </a:txBody>
                  <a:tcPr marL="54000" marR="125999" marB="125999" anchor="b">
                    <a:lnL w="6350" cap="flat" cmpd="sng" algn="ctr">
                      <a:solidFill>
                        <a:srgbClr val="A79E93">
                          <a:lumMod val="60000"/>
                          <a:lumOff val="40000"/>
                        </a:srgbClr>
                      </a:solidFill>
                      <a:prstDash val="solid"/>
                      <a:round/>
                      <a:headEnd type="none" w="med" len="med"/>
                      <a:tailEnd type="none" w="med" len="med"/>
                    </a:lnL>
                    <a:lnR w="6350" cap="flat" cmpd="sng" algn="ctr">
                      <a:solidFill>
                        <a:srgbClr val="A79E93">
                          <a:lumMod val="60000"/>
                          <a:lumOff val="40000"/>
                        </a:srgb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65000"/>
                        <a:alpha val="50000"/>
                      </a:schemeClr>
                    </a:solidFill>
                  </a:tcPr>
                </a:tc>
                <a:extLst>
                  <a:ext uri="{0D108BD9-81ED-4DB2-BD59-A6C34878D82A}">
                    <a16:rowId xmlns:a16="http://schemas.microsoft.com/office/drawing/2014/main" val="10006"/>
                  </a:ext>
                </a:extLst>
              </a:tr>
            </a:tbl>
          </a:graphicData>
        </a:graphic>
      </p:graphicFrame>
      <p:grpSp>
        <p:nvGrpSpPr>
          <p:cNvPr id="21" name="Group 20">
            <a:extLst>
              <a:ext uri="{FF2B5EF4-FFF2-40B4-BE49-F238E27FC236}">
                <a16:creationId xmlns:a16="http://schemas.microsoft.com/office/drawing/2014/main" id="{30F20C07-5B53-4343-856F-29BE071B9000}"/>
              </a:ext>
            </a:extLst>
          </p:cNvPr>
          <p:cNvGrpSpPr/>
          <p:nvPr/>
        </p:nvGrpSpPr>
        <p:grpSpPr>
          <a:xfrm>
            <a:off x="154945" y="1957006"/>
            <a:ext cx="947410" cy="4626484"/>
            <a:chOff x="151691" y="2128974"/>
            <a:chExt cx="947410" cy="4626484"/>
          </a:xfrm>
        </p:grpSpPr>
        <p:pic>
          <p:nvPicPr>
            <p:cNvPr id="5" name="Picture 4">
              <a:extLst>
                <a:ext uri="{FF2B5EF4-FFF2-40B4-BE49-F238E27FC236}">
                  <a16:creationId xmlns:a16="http://schemas.microsoft.com/office/drawing/2014/main" id="{7CE25819-34D7-449F-BEBD-8807D48665F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0405" y="5958416"/>
              <a:ext cx="649298" cy="797042"/>
            </a:xfrm>
            <a:prstGeom prst="rect">
              <a:avLst/>
            </a:prstGeom>
          </p:spPr>
        </p:pic>
        <p:pic>
          <p:nvPicPr>
            <p:cNvPr id="7" name="Picture 6">
              <a:extLst>
                <a:ext uri="{FF2B5EF4-FFF2-40B4-BE49-F238E27FC236}">
                  <a16:creationId xmlns:a16="http://schemas.microsoft.com/office/drawing/2014/main" id="{4BC887A4-1FB5-4159-BB91-DF146908716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31749" y="5244165"/>
              <a:ext cx="554511" cy="626840"/>
            </a:xfrm>
            <a:prstGeom prst="rect">
              <a:avLst/>
            </a:prstGeom>
          </p:spPr>
        </p:pic>
        <p:pic>
          <p:nvPicPr>
            <p:cNvPr id="8" name="Picture 7">
              <a:extLst>
                <a:ext uri="{FF2B5EF4-FFF2-40B4-BE49-F238E27FC236}">
                  <a16:creationId xmlns:a16="http://schemas.microsoft.com/office/drawing/2014/main" id="{FA938A53-0026-48CC-9933-718B2C213B5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51691" y="3042774"/>
              <a:ext cx="681700" cy="696576"/>
            </a:xfrm>
            <a:prstGeom prst="rect">
              <a:avLst/>
            </a:prstGeom>
          </p:spPr>
        </p:pic>
        <p:grpSp>
          <p:nvGrpSpPr>
            <p:cNvPr id="20" name="Group 19">
              <a:extLst>
                <a:ext uri="{FF2B5EF4-FFF2-40B4-BE49-F238E27FC236}">
                  <a16:creationId xmlns:a16="http://schemas.microsoft.com/office/drawing/2014/main" id="{877380CE-70F2-4FF8-9591-7C6AF2193206}"/>
                </a:ext>
              </a:extLst>
            </p:cNvPr>
            <p:cNvGrpSpPr/>
            <p:nvPr/>
          </p:nvGrpSpPr>
          <p:grpSpPr>
            <a:xfrm>
              <a:off x="781181" y="2128974"/>
              <a:ext cx="317920" cy="4536348"/>
              <a:chOff x="781181" y="2128974"/>
              <a:chExt cx="317920" cy="4536348"/>
            </a:xfrm>
          </p:grpSpPr>
          <p:sp>
            <p:nvSpPr>
              <p:cNvPr id="11" name="TextBox 10">
                <a:extLst>
                  <a:ext uri="{FF2B5EF4-FFF2-40B4-BE49-F238E27FC236}">
                    <a16:creationId xmlns:a16="http://schemas.microsoft.com/office/drawing/2014/main" id="{2D68D15F-F4B5-44DB-891C-5B25AFC19D26}"/>
                  </a:ext>
                </a:extLst>
              </p:cNvPr>
              <p:cNvSpPr txBox="1"/>
              <p:nvPr/>
            </p:nvSpPr>
            <p:spPr>
              <a:xfrm>
                <a:off x="821134" y="2128974"/>
                <a:ext cx="116824" cy="326375"/>
              </a:xfrm>
              <a:prstGeom prst="rect">
                <a:avLst/>
              </a:prstGeom>
              <a:noFill/>
            </p:spPr>
            <p:txBody>
              <a:bodyPr vert="vert270" wrap="square" lIns="0" tIns="0" rIns="0" bIns="0" rtlCol="0">
                <a:spAutoFit/>
              </a:bodyPr>
              <a:lstStyle/>
              <a:p>
                <a:endParaRPr lang="en-GB" sz="1000" dirty="0">
                  <a:solidFill>
                    <a:srgbClr val="B7E0EB">
                      <a:lumMod val="50000"/>
                    </a:srgbClr>
                  </a:solidFill>
                  <a:latin typeface="Arial" panose="020B0604020202020204"/>
                </a:endParaRPr>
              </a:p>
            </p:txBody>
          </p:sp>
          <p:grpSp>
            <p:nvGrpSpPr>
              <p:cNvPr id="12" name="Group 11">
                <a:extLst>
                  <a:ext uri="{FF2B5EF4-FFF2-40B4-BE49-F238E27FC236}">
                    <a16:creationId xmlns:a16="http://schemas.microsoft.com/office/drawing/2014/main" id="{AE1DE1AE-2C96-4B11-AF10-E995ED828A76}"/>
                  </a:ext>
                </a:extLst>
              </p:cNvPr>
              <p:cNvGrpSpPr/>
              <p:nvPr/>
            </p:nvGrpSpPr>
            <p:grpSpPr>
              <a:xfrm>
                <a:off x="781181" y="2956638"/>
                <a:ext cx="317920" cy="3708684"/>
                <a:chOff x="679737" y="2704930"/>
                <a:chExt cx="418786" cy="3979759"/>
              </a:xfrm>
            </p:grpSpPr>
            <p:sp>
              <p:nvSpPr>
                <p:cNvPr id="13" name="TextBox 12">
                  <a:extLst>
                    <a:ext uri="{FF2B5EF4-FFF2-40B4-BE49-F238E27FC236}">
                      <a16:creationId xmlns:a16="http://schemas.microsoft.com/office/drawing/2014/main" id="{2494DD7F-46EE-45CF-979B-0C51D02BE172}"/>
                    </a:ext>
                  </a:extLst>
                </p:cNvPr>
                <p:cNvSpPr txBox="1"/>
                <p:nvPr/>
              </p:nvSpPr>
              <p:spPr>
                <a:xfrm>
                  <a:off x="689390" y="2704930"/>
                  <a:ext cx="405425" cy="697760"/>
                </a:xfrm>
                <a:prstGeom prst="rect">
                  <a:avLst/>
                </a:prstGeom>
                <a:noFill/>
              </p:spPr>
              <p:txBody>
                <a:bodyPr vert="vert270" wrap="square" lIns="0" tIns="0" rIns="0" bIns="0" rtlCol="0">
                  <a:spAutoFit/>
                </a:bodyPr>
                <a:lstStyle/>
                <a:p>
                  <a:r>
                    <a:rPr lang="en-GB" sz="1000" dirty="0">
                      <a:solidFill>
                        <a:srgbClr val="0070C0"/>
                      </a:solidFill>
                      <a:latin typeface="Arial" panose="020B0604020202020204"/>
                    </a:rPr>
                    <a:t>main respondent</a:t>
                  </a:r>
                </a:p>
              </p:txBody>
            </p:sp>
            <p:sp>
              <p:nvSpPr>
                <p:cNvPr id="14" name="TextBox 13">
                  <a:extLst>
                    <a:ext uri="{FF2B5EF4-FFF2-40B4-BE49-F238E27FC236}">
                      <a16:creationId xmlns:a16="http://schemas.microsoft.com/office/drawing/2014/main" id="{0AE078F8-7938-4165-9856-5315F1E9F695}"/>
                    </a:ext>
                  </a:extLst>
                </p:cNvPr>
                <p:cNvSpPr txBox="1"/>
                <p:nvPr/>
              </p:nvSpPr>
              <p:spPr>
                <a:xfrm>
                  <a:off x="679737" y="3544852"/>
                  <a:ext cx="405425" cy="829210"/>
                </a:xfrm>
                <a:prstGeom prst="rect">
                  <a:avLst/>
                </a:prstGeom>
                <a:noFill/>
              </p:spPr>
              <p:txBody>
                <a:bodyPr vert="vert270" wrap="square" lIns="0" tIns="0" rIns="0" bIns="0" rtlCol="0">
                  <a:spAutoFit/>
                </a:bodyPr>
                <a:lstStyle/>
                <a:p>
                  <a:r>
                    <a:rPr lang="en-GB" sz="1000" dirty="0">
                      <a:solidFill>
                        <a:srgbClr val="A79E93">
                          <a:lumMod val="75000"/>
                        </a:srgbClr>
                      </a:solidFill>
                      <a:latin typeface="Arial" panose="020B0604020202020204"/>
                    </a:rPr>
                    <a:t>secondary respondents</a:t>
                  </a:r>
                </a:p>
              </p:txBody>
            </p:sp>
            <p:sp>
              <p:nvSpPr>
                <p:cNvPr id="15" name="TextBox 14">
                  <a:extLst>
                    <a:ext uri="{FF2B5EF4-FFF2-40B4-BE49-F238E27FC236}">
                      <a16:creationId xmlns:a16="http://schemas.microsoft.com/office/drawing/2014/main" id="{DDEBB7BB-AAE4-4977-BFF6-F5E473D888B4}"/>
                    </a:ext>
                  </a:extLst>
                </p:cNvPr>
                <p:cNvSpPr txBox="1"/>
                <p:nvPr/>
              </p:nvSpPr>
              <p:spPr>
                <a:xfrm>
                  <a:off x="689390" y="4930830"/>
                  <a:ext cx="307777" cy="807684"/>
                </a:xfrm>
                <a:prstGeom prst="rect">
                  <a:avLst/>
                </a:prstGeom>
                <a:noFill/>
              </p:spPr>
              <p:txBody>
                <a:bodyPr vert="vert270" wrap="square" lIns="0" tIns="0" rIns="0" bIns="0" rtlCol="0">
                  <a:spAutoFit/>
                </a:bodyPr>
                <a:lstStyle/>
                <a:p>
                  <a:r>
                    <a:rPr lang="en-GB" sz="1000" dirty="0">
                      <a:solidFill>
                        <a:srgbClr val="000000">
                          <a:lumMod val="75000"/>
                          <a:lumOff val="25000"/>
                        </a:srgbClr>
                      </a:solidFill>
                      <a:latin typeface="Arial" panose="020B0604020202020204"/>
                    </a:rPr>
                    <a:t>survey instruments</a:t>
                  </a:r>
                </a:p>
              </p:txBody>
            </p:sp>
            <p:sp>
              <p:nvSpPr>
                <p:cNvPr id="17" name="TextBox 16">
                  <a:extLst>
                    <a:ext uri="{FF2B5EF4-FFF2-40B4-BE49-F238E27FC236}">
                      <a16:creationId xmlns:a16="http://schemas.microsoft.com/office/drawing/2014/main" id="{4512B6ED-56B4-4271-B69E-02F9EF095589}"/>
                    </a:ext>
                  </a:extLst>
                </p:cNvPr>
                <p:cNvSpPr txBox="1"/>
                <p:nvPr/>
              </p:nvSpPr>
              <p:spPr>
                <a:xfrm>
                  <a:off x="895811" y="6022838"/>
                  <a:ext cx="202712" cy="661851"/>
                </a:xfrm>
                <a:prstGeom prst="rect">
                  <a:avLst/>
                </a:prstGeom>
                <a:noFill/>
              </p:spPr>
              <p:txBody>
                <a:bodyPr vert="vert270" wrap="square" lIns="0" tIns="0" rIns="0" bIns="0" rtlCol="0">
                  <a:spAutoFit/>
                </a:bodyPr>
                <a:lstStyle/>
                <a:p>
                  <a:r>
                    <a:rPr lang="en-GB" sz="1000" dirty="0">
                      <a:solidFill>
                        <a:srgbClr val="00B050"/>
                      </a:solidFill>
                      <a:latin typeface="Arial" panose="020B0604020202020204"/>
                    </a:rPr>
                    <a:t>response</a:t>
                  </a:r>
                </a:p>
              </p:txBody>
            </p:sp>
          </p:grpSp>
        </p:grpSp>
        <p:pic>
          <p:nvPicPr>
            <p:cNvPr id="18" name="Picture 17">
              <a:extLst>
                <a:ext uri="{FF2B5EF4-FFF2-40B4-BE49-F238E27FC236}">
                  <a16:creationId xmlns:a16="http://schemas.microsoft.com/office/drawing/2014/main" id="{3930D81D-C779-4C4F-A886-6AAA7704CF0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67639" y="3859478"/>
              <a:ext cx="492721" cy="503473"/>
            </a:xfrm>
            <a:prstGeom prst="rect">
              <a:avLst/>
            </a:prstGeom>
          </p:spPr>
        </p:pic>
        <p:pic>
          <p:nvPicPr>
            <p:cNvPr id="19" name="Picture 18">
              <a:extLst>
                <a:ext uri="{FF2B5EF4-FFF2-40B4-BE49-F238E27FC236}">
                  <a16:creationId xmlns:a16="http://schemas.microsoft.com/office/drawing/2014/main" id="{0054AFDD-262C-4205-9CCE-2B5B74FC164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48694" y="4012514"/>
              <a:ext cx="492721" cy="503473"/>
            </a:xfrm>
            <a:prstGeom prst="rect">
              <a:avLst/>
            </a:prstGeom>
          </p:spPr>
        </p:pic>
      </p:grpSp>
    </p:spTree>
    <p:extLst>
      <p:ext uri="{BB962C8B-B14F-4D97-AF65-F5344CB8AC3E}">
        <p14:creationId xmlns:p14="http://schemas.microsoft.com/office/powerpoint/2010/main" val="31833375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59E5E7-73EF-4AF3-AC16-5D10BF182C3C}"/>
              </a:ext>
            </a:extLst>
          </p:cNvPr>
          <p:cNvSpPr>
            <a:spLocks noGrp="1"/>
          </p:cNvSpPr>
          <p:nvPr>
            <p:ph type="title"/>
          </p:nvPr>
        </p:nvSpPr>
        <p:spPr/>
        <p:txBody>
          <a:bodyPr/>
          <a:lstStyle/>
          <a:p>
            <a:r>
              <a:rPr lang="en-CA" dirty="0"/>
              <a:t>Questionnaires</a:t>
            </a:r>
          </a:p>
        </p:txBody>
      </p:sp>
      <p:sp>
        <p:nvSpPr>
          <p:cNvPr id="3" name="Content Placeholder 2">
            <a:extLst>
              <a:ext uri="{FF2B5EF4-FFF2-40B4-BE49-F238E27FC236}">
                <a16:creationId xmlns:a16="http://schemas.microsoft.com/office/drawing/2014/main" id="{835544FC-D65F-4AE3-841E-537991D398AC}"/>
              </a:ext>
            </a:extLst>
          </p:cNvPr>
          <p:cNvSpPr>
            <a:spLocks noGrp="1"/>
          </p:cNvSpPr>
          <p:nvPr>
            <p:ph idx="1"/>
          </p:nvPr>
        </p:nvSpPr>
        <p:spPr/>
        <p:txBody>
          <a:bodyPr>
            <a:normAutofit fontScale="92500" lnSpcReduction="10000"/>
          </a:bodyPr>
          <a:lstStyle/>
          <a:p>
            <a:pPr marL="457200" indent="-457200">
              <a:spcAft>
                <a:spcPts val="1200"/>
              </a:spcAft>
            </a:pPr>
            <a:r>
              <a:rPr lang="en-GB" dirty="0"/>
              <a:t>Most common data collection instrument</a:t>
            </a:r>
          </a:p>
          <a:p>
            <a:pPr marL="457200" indent="-457200">
              <a:spcAft>
                <a:spcPts val="1200"/>
              </a:spcAft>
            </a:pPr>
            <a:r>
              <a:rPr lang="en-GB" dirty="0"/>
              <a:t>Can be administered by interviewer or by self-completion</a:t>
            </a:r>
          </a:p>
          <a:p>
            <a:pPr marL="0" indent="0">
              <a:spcAft>
                <a:spcPts val="1200"/>
              </a:spcAft>
              <a:buNone/>
            </a:pPr>
            <a:endParaRPr lang="en-GB" dirty="0"/>
          </a:p>
          <a:p>
            <a:pPr marL="0" indent="0">
              <a:spcAft>
                <a:spcPts val="1200"/>
              </a:spcAft>
              <a:buNone/>
            </a:pPr>
            <a:r>
              <a:rPr lang="en-GB" b="1" dirty="0"/>
              <a:t>Question types can include:</a:t>
            </a:r>
          </a:p>
          <a:p>
            <a:pPr marL="457200" indent="-457200">
              <a:spcAft>
                <a:spcPts val="1200"/>
              </a:spcAft>
            </a:pPr>
            <a:r>
              <a:rPr lang="en-GB" dirty="0"/>
              <a:t>Yes/no</a:t>
            </a:r>
          </a:p>
          <a:p>
            <a:pPr marL="457200" indent="-457200">
              <a:spcAft>
                <a:spcPts val="1200"/>
              </a:spcAft>
            </a:pPr>
            <a:r>
              <a:rPr lang="en-GB" dirty="0"/>
              <a:t>Diaries or event calendars</a:t>
            </a:r>
          </a:p>
          <a:p>
            <a:pPr marL="457200" indent="-457200">
              <a:spcAft>
                <a:spcPts val="1200"/>
              </a:spcAft>
            </a:pPr>
            <a:r>
              <a:rPr lang="en-GB" dirty="0"/>
              <a:t>Open questions</a:t>
            </a:r>
          </a:p>
          <a:p>
            <a:pPr marL="457200" indent="-457200"/>
            <a:endParaRPr lang="en-CA" dirty="0"/>
          </a:p>
        </p:txBody>
      </p:sp>
    </p:spTree>
    <p:extLst>
      <p:ext uri="{BB962C8B-B14F-4D97-AF65-F5344CB8AC3E}">
        <p14:creationId xmlns:p14="http://schemas.microsoft.com/office/powerpoint/2010/main" val="20592527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77D44C-5E54-404B-88A5-8CB79657C0C4}"/>
              </a:ext>
            </a:extLst>
          </p:cNvPr>
          <p:cNvSpPr>
            <a:spLocks noGrp="1"/>
          </p:cNvSpPr>
          <p:nvPr>
            <p:ph type="title"/>
          </p:nvPr>
        </p:nvSpPr>
        <p:spPr/>
        <p:txBody>
          <a:bodyPr/>
          <a:lstStyle/>
          <a:p>
            <a:r>
              <a:rPr lang="en-CA" dirty="0"/>
              <a:t>Cognitive assessments</a:t>
            </a:r>
          </a:p>
        </p:txBody>
      </p:sp>
      <p:sp>
        <p:nvSpPr>
          <p:cNvPr id="3" name="Content Placeholder 2">
            <a:extLst>
              <a:ext uri="{FF2B5EF4-FFF2-40B4-BE49-F238E27FC236}">
                <a16:creationId xmlns:a16="http://schemas.microsoft.com/office/drawing/2014/main" id="{61AFDA4A-2ABD-4F63-809C-5FB1D9274702}"/>
              </a:ext>
            </a:extLst>
          </p:cNvPr>
          <p:cNvSpPr>
            <a:spLocks noGrp="1"/>
          </p:cNvSpPr>
          <p:nvPr>
            <p:ph idx="1"/>
          </p:nvPr>
        </p:nvSpPr>
        <p:spPr/>
        <p:txBody>
          <a:bodyPr/>
          <a:lstStyle/>
          <a:p>
            <a:pPr marL="457200" indent="-457200">
              <a:spcAft>
                <a:spcPts val="2400"/>
              </a:spcAft>
            </a:pPr>
            <a:r>
              <a:rPr lang="en-CA" dirty="0"/>
              <a:t>Exercises that test how participants think and how their minds are developing (or declining)</a:t>
            </a:r>
          </a:p>
          <a:p>
            <a:pPr marL="457200" indent="-457200">
              <a:spcAft>
                <a:spcPts val="2400"/>
              </a:spcAft>
            </a:pPr>
            <a:r>
              <a:rPr lang="en-GB" dirty="0"/>
              <a:t>S</a:t>
            </a:r>
            <a:r>
              <a:rPr lang="en-CA" dirty="0" err="1"/>
              <a:t>tandardised</a:t>
            </a:r>
            <a:r>
              <a:rPr lang="en-CA" dirty="0"/>
              <a:t> assessments such as British Ability Scales</a:t>
            </a:r>
          </a:p>
          <a:p>
            <a:pPr marL="457200" indent="-457200">
              <a:spcAft>
                <a:spcPts val="2400"/>
              </a:spcAft>
            </a:pPr>
            <a:r>
              <a:rPr lang="en-GB" dirty="0"/>
              <a:t>Must be age-appropriate</a:t>
            </a:r>
          </a:p>
        </p:txBody>
      </p:sp>
    </p:spTree>
    <p:extLst>
      <p:ext uri="{BB962C8B-B14F-4D97-AF65-F5344CB8AC3E}">
        <p14:creationId xmlns:p14="http://schemas.microsoft.com/office/powerpoint/2010/main" val="22610328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77D44C-5E54-404B-88A5-8CB79657C0C4}"/>
              </a:ext>
            </a:extLst>
          </p:cNvPr>
          <p:cNvSpPr>
            <a:spLocks noGrp="1"/>
          </p:cNvSpPr>
          <p:nvPr>
            <p:ph type="title"/>
          </p:nvPr>
        </p:nvSpPr>
        <p:spPr/>
        <p:txBody>
          <a:bodyPr/>
          <a:lstStyle/>
          <a:p>
            <a:r>
              <a:rPr lang="en-CA" dirty="0"/>
              <a:t>Example: Vocabulary test</a:t>
            </a:r>
          </a:p>
        </p:txBody>
      </p:sp>
      <p:sp>
        <p:nvSpPr>
          <p:cNvPr id="3" name="Content Placeholder 2">
            <a:extLst>
              <a:ext uri="{FF2B5EF4-FFF2-40B4-BE49-F238E27FC236}">
                <a16:creationId xmlns:a16="http://schemas.microsoft.com/office/drawing/2014/main" id="{61AFDA4A-2ABD-4F63-809C-5FB1D9274702}"/>
              </a:ext>
            </a:extLst>
          </p:cNvPr>
          <p:cNvSpPr>
            <a:spLocks noGrp="1"/>
          </p:cNvSpPr>
          <p:nvPr>
            <p:ph idx="1"/>
          </p:nvPr>
        </p:nvSpPr>
        <p:spPr/>
        <p:txBody>
          <a:bodyPr>
            <a:normAutofit lnSpcReduction="10000"/>
          </a:bodyPr>
          <a:lstStyle/>
          <a:p>
            <a:pPr marL="457200" indent="-457200">
              <a:spcAft>
                <a:spcPts val="2400"/>
              </a:spcAft>
            </a:pPr>
            <a:r>
              <a:rPr lang="en-GB" dirty="0"/>
              <a:t>Vocabulary is an aspect of cognitive ability</a:t>
            </a:r>
          </a:p>
          <a:p>
            <a:pPr marL="457200" indent="-457200">
              <a:spcAft>
                <a:spcPts val="2400"/>
              </a:spcAft>
            </a:pPr>
            <a:r>
              <a:rPr lang="en-GB" dirty="0"/>
              <a:t>1970 British Cohort Study gave a vocabulary test at age 16 – participants were asked to give the meanings of words</a:t>
            </a:r>
          </a:p>
          <a:p>
            <a:pPr marL="457200" indent="-457200">
              <a:spcAft>
                <a:spcPts val="2400"/>
              </a:spcAft>
            </a:pPr>
            <a:r>
              <a:rPr lang="en-GB" dirty="0"/>
              <a:t>Given the same test at age 42 to see how vocabulary had changed</a:t>
            </a:r>
          </a:p>
          <a:p>
            <a:pPr marL="457200" indent="-457200">
              <a:spcAft>
                <a:spcPts val="2400"/>
              </a:spcAft>
            </a:pPr>
            <a:r>
              <a:rPr lang="en-GB" dirty="0"/>
              <a:t>Researchers compared vocabulary scores to lifelong reading habits</a:t>
            </a:r>
          </a:p>
          <a:p>
            <a:pPr marL="457200" indent="-457200">
              <a:spcAft>
                <a:spcPts val="2400"/>
              </a:spcAft>
            </a:pPr>
            <a:endParaRPr lang="en-GB" dirty="0"/>
          </a:p>
        </p:txBody>
      </p:sp>
    </p:spTree>
    <p:extLst>
      <p:ext uri="{BB962C8B-B14F-4D97-AF65-F5344CB8AC3E}">
        <p14:creationId xmlns:p14="http://schemas.microsoft.com/office/powerpoint/2010/main" val="25835175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77D44C-5E54-404B-88A5-8CB79657C0C4}"/>
              </a:ext>
            </a:extLst>
          </p:cNvPr>
          <p:cNvSpPr>
            <a:spLocks noGrp="1"/>
          </p:cNvSpPr>
          <p:nvPr>
            <p:ph type="title"/>
          </p:nvPr>
        </p:nvSpPr>
        <p:spPr/>
        <p:txBody>
          <a:bodyPr/>
          <a:lstStyle/>
          <a:p>
            <a:r>
              <a:rPr lang="en-CA" dirty="0"/>
              <a:t>Health assessments</a:t>
            </a:r>
          </a:p>
        </p:txBody>
      </p:sp>
      <p:sp>
        <p:nvSpPr>
          <p:cNvPr id="3" name="Content Placeholder 2">
            <a:extLst>
              <a:ext uri="{FF2B5EF4-FFF2-40B4-BE49-F238E27FC236}">
                <a16:creationId xmlns:a16="http://schemas.microsoft.com/office/drawing/2014/main" id="{61AFDA4A-2ABD-4F63-809C-5FB1D9274702}"/>
              </a:ext>
            </a:extLst>
          </p:cNvPr>
          <p:cNvSpPr>
            <a:spLocks noGrp="1"/>
          </p:cNvSpPr>
          <p:nvPr>
            <p:ph idx="1"/>
          </p:nvPr>
        </p:nvSpPr>
        <p:spPr/>
        <p:txBody>
          <a:bodyPr>
            <a:normAutofit/>
          </a:bodyPr>
          <a:lstStyle/>
          <a:p>
            <a:pPr marL="457200" indent="-457200">
              <a:spcAft>
                <a:spcPts val="2400"/>
              </a:spcAft>
            </a:pPr>
            <a:r>
              <a:rPr lang="en-GB" dirty="0"/>
              <a:t>Common health measures include height, weight, blood pressure</a:t>
            </a:r>
          </a:p>
          <a:p>
            <a:pPr marL="457200" indent="-457200">
              <a:spcAft>
                <a:spcPts val="2400"/>
              </a:spcAft>
            </a:pPr>
            <a:r>
              <a:rPr lang="en-GB" dirty="0"/>
              <a:t>Studies may periodically carry out more in-depth health assessments including lung function, heart rate, balance, grip strength</a:t>
            </a:r>
          </a:p>
          <a:p>
            <a:pPr marL="457200" indent="-457200">
              <a:spcAft>
                <a:spcPts val="2400"/>
              </a:spcAft>
            </a:pPr>
            <a:r>
              <a:rPr lang="en-GB" dirty="0"/>
              <a:t>Health assessments often carried out by nurses in participants’ homes or in clinics</a:t>
            </a:r>
          </a:p>
        </p:txBody>
      </p:sp>
    </p:spTree>
    <p:extLst>
      <p:ext uri="{BB962C8B-B14F-4D97-AF65-F5344CB8AC3E}">
        <p14:creationId xmlns:p14="http://schemas.microsoft.com/office/powerpoint/2010/main" val="37344498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FA2A12-76E9-4173-9B03-3776530ADFB4}"/>
              </a:ext>
            </a:extLst>
          </p:cNvPr>
          <p:cNvSpPr>
            <a:spLocks noGrp="1"/>
          </p:cNvSpPr>
          <p:nvPr>
            <p:ph type="title"/>
          </p:nvPr>
        </p:nvSpPr>
        <p:spPr/>
        <p:txBody>
          <a:bodyPr/>
          <a:lstStyle/>
          <a:p>
            <a:r>
              <a:rPr lang="en-CA" dirty="0"/>
              <a:t>Assessments of mental health and wellbeing</a:t>
            </a:r>
          </a:p>
        </p:txBody>
      </p:sp>
      <p:sp>
        <p:nvSpPr>
          <p:cNvPr id="3" name="Content Placeholder 2">
            <a:extLst>
              <a:ext uri="{FF2B5EF4-FFF2-40B4-BE49-F238E27FC236}">
                <a16:creationId xmlns:a16="http://schemas.microsoft.com/office/drawing/2014/main" id="{F4150F70-411F-4432-8A74-DE3BCF7C9DE6}"/>
              </a:ext>
            </a:extLst>
          </p:cNvPr>
          <p:cNvSpPr>
            <a:spLocks noGrp="1"/>
          </p:cNvSpPr>
          <p:nvPr>
            <p:ph idx="1"/>
          </p:nvPr>
        </p:nvSpPr>
        <p:spPr/>
        <p:txBody>
          <a:bodyPr/>
          <a:lstStyle/>
          <a:p>
            <a:pPr marL="457200" indent="-457200">
              <a:spcAft>
                <a:spcPts val="2400"/>
              </a:spcAft>
            </a:pPr>
            <a:r>
              <a:rPr lang="en-GB" dirty="0"/>
              <a:t>Typically take the form of sets of questions</a:t>
            </a:r>
          </a:p>
          <a:p>
            <a:pPr marL="457200" indent="-457200">
              <a:spcAft>
                <a:spcPts val="2400"/>
              </a:spcAft>
            </a:pPr>
            <a:r>
              <a:rPr lang="en-GB" dirty="0"/>
              <a:t>Standardised assessments such as the Strengths and Difficulties Questionnaire</a:t>
            </a:r>
          </a:p>
          <a:p>
            <a:pPr marL="457200" indent="-457200">
              <a:spcAft>
                <a:spcPts val="2400"/>
              </a:spcAft>
            </a:pPr>
            <a:r>
              <a:rPr lang="en-GB" dirty="0"/>
              <a:t>Participants answers to multiple questions pooled to create an aggregate score for psychological distress or wellbeing</a:t>
            </a:r>
          </a:p>
          <a:p>
            <a:pPr marL="457200" indent="-457200">
              <a:spcAft>
                <a:spcPts val="2400"/>
              </a:spcAft>
            </a:pPr>
            <a:endParaRPr lang="en-CA" dirty="0"/>
          </a:p>
        </p:txBody>
      </p:sp>
    </p:spTree>
    <p:extLst>
      <p:ext uri="{BB962C8B-B14F-4D97-AF65-F5344CB8AC3E}">
        <p14:creationId xmlns:p14="http://schemas.microsoft.com/office/powerpoint/2010/main" val="25858807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FA2A12-76E9-4173-9B03-3776530ADFB4}"/>
              </a:ext>
            </a:extLst>
          </p:cNvPr>
          <p:cNvSpPr>
            <a:spLocks noGrp="1"/>
          </p:cNvSpPr>
          <p:nvPr>
            <p:ph type="title"/>
          </p:nvPr>
        </p:nvSpPr>
        <p:spPr/>
        <p:txBody>
          <a:bodyPr/>
          <a:lstStyle/>
          <a:p>
            <a:r>
              <a:rPr lang="en-CA" dirty="0"/>
              <a:t>Example: Malaise Inventory</a:t>
            </a:r>
          </a:p>
        </p:txBody>
      </p:sp>
      <p:sp>
        <p:nvSpPr>
          <p:cNvPr id="3" name="Content Placeholder 2">
            <a:extLst>
              <a:ext uri="{FF2B5EF4-FFF2-40B4-BE49-F238E27FC236}">
                <a16:creationId xmlns:a16="http://schemas.microsoft.com/office/drawing/2014/main" id="{F4150F70-411F-4432-8A74-DE3BCF7C9DE6}"/>
              </a:ext>
            </a:extLst>
          </p:cNvPr>
          <p:cNvSpPr>
            <a:spLocks noGrp="1"/>
          </p:cNvSpPr>
          <p:nvPr>
            <p:ph idx="1"/>
          </p:nvPr>
        </p:nvSpPr>
        <p:spPr>
          <a:xfrm>
            <a:off x="628650" y="1825624"/>
            <a:ext cx="7886700" cy="4554393"/>
          </a:xfrm>
        </p:spPr>
        <p:txBody>
          <a:bodyPr numCol="2">
            <a:noAutofit/>
          </a:bodyPr>
          <a:lstStyle/>
          <a:p>
            <a:pPr marL="0" indent="0">
              <a:spcAft>
                <a:spcPts val="2400"/>
              </a:spcAft>
              <a:buNone/>
            </a:pPr>
            <a:r>
              <a:rPr lang="en-CA" sz="2000" dirty="0"/>
              <a:t>Do you feel tired most of </a:t>
            </a:r>
            <a:br>
              <a:rPr lang="en-CA" sz="2000" dirty="0"/>
            </a:br>
            <a:r>
              <a:rPr lang="en-CA" sz="2000" dirty="0"/>
              <a:t>the time?</a:t>
            </a:r>
          </a:p>
          <a:p>
            <a:pPr marL="0" indent="0">
              <a:spcAft>
                <a:spcPts val="2400"/>
              </a:spcAft>
              <a:buNone/>
            </a:pPr>
            <a:r>
              <a:rPr lang="en-CA" sz="2000" dirty="0"/>
              <a:t>Do you often feel miserable </a:t>
            </a:r>
            <a:br>
              <a:rPr lang="en-CA" sz="2000" dirty="0"/>
            </a:br>
            <a:r>
              <a:rPr lang="en-CA" sz="2000" dirty="0"/>
              <a:t>or depressed?</a:t>
            </a:r>
          </a:p>
          <a:p>
            <a:pPr marL="0" indent="0">
              <a:spcAft>
                <a:spcPts val="2400"/>
              </a:spcAft>
              <a:buNone/>
            </a:pPr>
            <a:r>
              <a:rPr lang="en-CA" sz="2000" dirty="0"/>
              <a:t>Do you often get worried </a:t>
            </a:r>
            <a:br>
              <a:rPr lang="en-CA" sz="2000" dirty="0"/>
            </a:br>
            <a:r>
              <a:rPr lang="en-CA" sz="2000" dirty="0"/>
              <a:t>about things?</a:t>
            </a:r>
          </a:p>
          <a:p>
            <a:pPr marL="0" indent="0">
              <a:spcAft>
                <a:spcPts val="2400"/>
              </a:spcAft>
              <a:buNone/>
            </a:pPr>
            <a:r>
              <a:rPr lang="en-CA" sz="2000" dirty="0"/>
              <a:t>Do you often get into a </a:t>
            </a:r>
            <a:br>
              <a:rPr lang="en-CA" sz="2000" dirty="0"/>
            </a:br>
            <a:r>
              <a:rPr lang="en-CA" sz="2000" dirty="0"/>
              <a:t>violent rage?</a:t>
            </a:r>
          </a:p>
          <a:p>
            <a:pPr marL="0" indent="0">
              <a:spcAft>
                <a:spcPts val="2400"/>
              </a:spcAft>
              <a:buNone/>
            </a:pPr>
            <a:r>
              <a:rPr lang="en-CA" sz="2000" dirty="0"/>
              <a:t>Do you often suddenly become scared for no reason?</a:t>
            </a:r>
          </a:p>
          <a:p>
            <a:pPr marL="0" indent="0">
              <a:spcAft>
                <a:spcPts val="2400"/>
              </a:spcAft>
              <a:buNone/>
            </a:pPr>
            <a:r>
              <a:rPr lang="en-CA" sz="2000" dirty="0"/>
              <a:t>Are you easily upset or irritated?</a:t>
            </a:r>
          </a:p>
          <a:p>
            <a:pPr marL="0" indent="0">
              <a:spcAft>
                <a:spcPts val="2400"/>
              </a:spcAft>
              <a:buNone/>
            </a:pPr>
            <a:r>
              <a:rPr lang="en-CA" sz="2000" dirty="0"/>
              <a:t>Are you constantly keyed up and jittery?</a:t>
            </a:r>
          </a:p>
          <a:p>
            <a:pPr marL="0" indent="0">
              <a:spcAft>
                <a:spcPts val="2400"/>
              </a:spcAft>
              <a:buNone/>
            </a:pPr>
            <a:r>
              <a:rPr lang="en-CA" sz="2000" dirty="0"/>
              <a:t>Does every little thing get on your nerves?</a:t>
            </a:r>
          </a:p>
          <a:p>
            <a:pPr marL="0" indent="0">
              <a:spcAft>
                <a:spcPts val="2400"/>
              </a:spcAft>
              <a:buNone/>
            </a:pPr>
            <a:r>
              <a:rPr lang="en-CA" sz="2000" dirty="0"/>
              <a:t>Does your heart often race like mad?</a:t>
            </a:r>
          </a:p>
        </p:txBody>
      </p:sp>
    </p:spTree>
    <p:extLst>
      <p:ext uri="{BB962C8B-B14F-4D97-AF65-F5344CB8AC3E}">
        <p14:creationId xmlns:p14="http://schemas.microsoft.com/office/powerpoint/2010/main" val="42139233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293</TotalTime>
  <Words>3286</Words>
  <Application>Microsoft Office PowerPoint</Application>
  <PresentationFormat>On-screen Show (4:3)</PresentationFormat>
  <Paragraphs>268</Paragraphs>
  <Slides>15</Slides>
  <Notes>14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Calibri</vt:lpstr>
      <vt:lpstr>Office Theme</vt:lpstr>
      <vt:lpstr>Section 3:   Data collection methods  and modes</vt:lpstr>
      <vt:lpstr>Data collection instruments</vt:lpstr>
      <vt:lpstr>Example: Millennium Cohort Study</vt:lpstr>
      <vt:lpstr>Questionnaires</vt:lpstr>
      <vt:lpstr>Cognitive assessments</vt:lpstr>
      <vt:lpstr>Example: Vocabulary test</vt:lpstr>
      <vt:lpstr>Health assessments</vt:lpstr>
      <vt:lpstr>Assessments of mental health and wellbeing</vt:lpstr>
      <vt:lpstr>Example: Malaise Inventory</vt:lpstr>
      <vt:lpstr>Biological samples</vt:lpstr>
      <vt:lpstr>Qualitative information</vt:lpstr>
      <vt:lpstr>Example: 1958 British birth cohort</vt:lpstr>
      <vt:lpstr>Modes of data collection</vt:lpstr>
      <vt:lpstr>Mixing modes of data collection</vt:lpstr>
      <vt:lpstr>Linking to government records</vt:lpstr>
    </vt:vector>
  </TitlesOfParts>
  <Company>IOE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are longitudinal studies and how do they work?</dc:title>
  <dc:creator>Meghan Rainsberry</dc:creator>
  <cp:lastModifiedBy>Meghan Rainsberry</cp:lastModifiedBy>
  <cp:revision>19</cp:revision>
  <dcterms:created xsi:type="dcterms:W3CDTF">2017-03-30T10:29:55Z</dcterms:created>
  <dcterms:modified xsi:type="dcterms:W3CDTF">2017-06-14T13:01:53Z</dcterms:modified>
</cp:coreProperties>
</file>