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68266" autoAdjust="0"/>
  </p:normalViewPr>
  <p:slideViewPr>
    <p:cSldViewPr snapToGrid="0">
      <p:cViewPr varScale="1">
        <p:scale>
          <a:sx n="49" d="100"/>
          <a:sy n="49" d="100"/>
        </p:scale>
        <p:origin x="1806" y="54"/>
      </p:cViewPr>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20DCBB-2605-4D71-B6A3-99E88DE67C2A}" type="datetimeFigureOut">
              <a:rPr lang="en-GB" smtClean="0"/>
              <a:t>14/06/2017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AB84B9-CC1C-48AC-AA49-0097F455972E}" type="slidenum">
              <a:rPr lang="en-GB" smtClean="0"/>
              <a:t>‹#›</a:t>
            </a:fld>
            <a:endParaRPr lang="en-GB"/>
          </a:p>
        </p:txBody>
      </p:sp>
    </p:spTree>
    <p:extLst>
      <p:ext uri="{BB962C8B-B14F-4D97-AF65-F5344CB8AC3E}">
        <p14:creationId xmlns:p14="http://schemas.microsoft.com/office/powerpoint/2010/main" val="3355766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Prior to data collection, the study sweep will typically have to undergo an ethical review, often via a Research Ethics Committee.</a:t>
            </a:r>
          </a:p>
          <a:p>
            <a:endParaRPr lang="en-CA" dirty="0"/>
          </a:p>
          <a:p>
            <a:r>
              <a:rPr lang="en-CA" dirty="0"/>
              <a:t>The purpose of the review is to ensure that the research is carried out in an ethical manner. It covers a wide range of issues relating to the study and its implementation. In relation to longitudinal studies, a review would typically consider the following areas:</a:t>
            </a:r>
          </a:p>
          <a:p>
            <a:endParaRPr lang="en-CA" dirty="0"/>
          </a:p>
          <a:p>
            <a:pPr marL="171450" indent="-171450">
              <a:buFont typeface="Arial" panose="020B0604020202020204" pitchFamily="34" charset="0"/>
              <a:buChar char="•"/>
            </a:pPr>
            <a:r>
              <a:rPr lang="en-CA" dirty="0"/>
              <a:t>inclusion and exclusion criteria for the study sample</a:t>
            </a:r>
          </a:p>
          <a:p>
            <a:pPr marL="171450" indent="-171450">
              <a:buFont typeface="Arial" panose="020B0604020202020204" pitchFamily="34" charset="0"/>
              <a:buChar char="•"/>
            </a:pPr>
            <a:r>
              <a:rPr lang="en-CA" dirty="0"/>
              <a:t>how participants will be contacted, and how their informed consent to participate will be ensured and documented</a:t>
            </a:r>
          </a:p>
          <a:p>
            <a:pPr marL="171450" indent="-171450">
              <a:buFont typeface="Arial" panose="020B0604020202020204" pitchFamily="34" charset="0"/>
              <a:buChar char="•"/>
            </a:pPr>
            <a:r>
              <a:rPr lang="en-CA" dirty="0"/>
              <a:t>whether any incentives to encourage participation will be used</a:t>
            </a:r>
          </a:p>
          <a:p>
            <a:pPr marL="171450" indent="-171450">
              <a:buFont typeface="Arial" panose="020B0604020202020204" pitchFamily="34" charset="0"/>
              <a:buChar char="•"/>
            </a:pPr>
            <a:r>
              <a:rPr lang="en-CA" dirty="0"/>
              <a:t>consent procedures relating to any requests to link individual study responses to administrative data</a:t>
            </a:r>
          </a:p>
          <a:p>
            <a:pPr marL="171450" indent="-171450">
              <a:buFont typeface="Arial" panose="020B0604020202020204" pitchFamily="34" charset="0"/>
              <a:buChar char="•"/>
            </a:pPr>
            <a:r>
              <a:rPr lang="en-CA" dirty="0"/>
              <a:t>how the participation of vulnerable groups will be supported</a:t>
            </a:r>
          </a:p>
          <a:p>
            <a:pPr marL="171450" indent="-171450">
              <a:buFont typeface="Arial" panose="020B0604020202020204" pitchFamily="34" charset="0"/>
              <a:buChar char="•"/>
            </a:pPr>
            <a:r>
              <a:rPr lang="en-CA" dirty="0"/>
              <a:t>how the risk of harm to any study participant will be minimised</a:t>
            </a:r>
          </a:p>
          <a:p>
            <a:pPr marL="171450" indent="-171450">
              <a:buFont typeface="Arial" panose="020B0604020202020204" pitchFamily="34" charset="0"/>
              <a:buChar char="•"/>
            </a:pPr>
            <a:r>
              <a:rPr lang="en-CA" dirty="0"/>
              <a:t>how data collected as part of the study will be kept confidential and how access to it will be controlled.</a:t>
            </a:r>
          </a:p>
          <a:p>
            <a:endParaRPr lang="en-CA" dirty="0"/>
          </a:p>
          <a:p>
            <a:r>
              <a:rPr lang="en-CA" dirty="0"/>
              <a:t>Once a sweep has been given ethical approval, individual researchers who use the </a:t>
            </a:r>
            <a:r>
              <a:rPr lang="en-CA" dirty="0" err="1"/>
              <a:t>anonymised</a:t>
            </a:r>
            <a:r>
              <a:rPr lang="en-CA" dirty="0"/>
              <a:t> data do not need to seek further ethical approvals for each new analysis.</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2</a:t>
            </a:fld>
            <a:endParaRPr lang="en-GB"/>
          </a:p>
        </p:txBody>
      </p:sp>
    </p:spTree>
    <p:extLst>
      <p:ext uri="{BB962C8B-B14F-4D97-AF65-F5344CB8AC3E}">
        <p14:creationId xmlns:p14="http://schemas.microsoft.com/office/powerpoint/2010/main" val="463393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Surveys commonly ‘pre-test’ new questions to make sure that they are clear to study participants. The most common way for longitudinal studies to do this is to carry out ‘pilot tests’. These involve administering all or some of the survey instruments to a group of participants to identify any problems with particular instruments or questions.</a:t>
            </a:r>
          </a:p>
          <a:p>
            <a:endParaRPr lang="en-CA" dirty="0"/>
          </a:p>
          <a:p>
            <a:r>
              <a:rPr lang="en-CA" dirty="0"/>
              <a:t>Some longitudinal studies use existing study participants to test their questions. This has the advantage of meaning that questions are tested on precisely the group of interest, but risks over-burdening them and increasing the chance that they drop out of the main study. Some studies overcome this by recruiting a sample of people just for the purposes of pre-testing.</a:t>
            </a:r>
          </a:p>
          <a:p>
            <a:endParaRPr lang="en-CA" dirty="0"/>
          </a:p>
          <a:p>
            <a:r>
              <a:rPr lang="en-CA" dirty="0"/>
              <a:t>Understanding Society has taken a different approach to pre-testing, using what it calls an ‘Innovation Panel’. This is a separate panel of 1,500 households used to test new and innovative ways of collecting data.</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3</a:t>
            </a:fld>
            <a:endParaRPr lang="en-GB"/>
          </a:p>
        </p:txBody>
      </p:sp>
    </p:spTree>
    <p:extLst>
      <p:ext uri="{BB962C8B-B14F-4D97-AF65-F5344CB8AC3E}">
        <p14:creationId xmlns:p14="http://schemas.microsoft.com/office/powerpoint/2010/main" val="2606079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nature of data collection or ‘fieldwork’ will depend on the interview mode being used, and will vary in detail from study to study.</a:t>
            </a:r>
          </a:p>
          <a:p>
            <a:endParaRPr lang="en-CA" dirty="0"/>
          </a:p>
          <a:p>
            <a:r>
              <a:rPr lang="en-CA" dirty="0"/>
              <a:t>Typically, participants are sent an ‘advance letter’ to let them know about the upcoming sweep and give them details about what happens next.</a:t>
            </a:r>
          </a:p>
          <a:p>
            <a:endParaRPr lang="en-CA" dirty="0"/>
          </a:p>
          <a:p>
            <a:r>
              <a:rPr lang="en-CA" dirty="0"/>
              <a:t>If the sweep uses interviewers, they need to be briefed and trained. These briefings normally cover the purpose of the research, the administrative procedures the interviewers should follow, and the content of the survey instruments.</a:t>
            </a:r>
          </a:p>
          <a:p>
            <a:endParaRPr lang="en-CA" dirty="0"/>
          </a:p>
          <a:p>
            <a:r>
              <a:rPr lang="en-CA" dirty="0"/>
              <a:t>Progress is closely monitored during fieldwork, with two key measures being:</a:t>
            </a:r>
          </a:p>
          <a:p>
            <a:endParaRPr lang="en-CA" dirty="0"/>
          </a:p>
          <a:p>
            <a:pPr marL="171450" indent="-171450">
              <a:buFont typeface="Arial" panose="020B0604020202020204" pitchFamily="34" charset="0"/>
              <a:buChar char="•"/>
            </a:pPr>
            <a:r>
              <a:rPr lang="en-CA" b="1" dirty="0"/>
              <a:t>Coverage:</a:t>
            </a:r>
            <a:r>
              <a:rPr lang="en-CA" dirty="0"/>
              <a:t> the number of cases that an interviewer has completed during a specific period</a:t>
            </a:r>
          </a:p>
          <a:p>
            <a:pPr marL="171450" indent="-171450">
              <a:buFont typeface="Arial" panose="020B0604020202020204" pitchFamily="34" charset="0"/>
              <a:buChar char="•"/>
            </a:pPr>
            <a:r>
              <a:rPr lang="en-CA" b="1" dirty="0"/>
              <a:t>Response rate:</a:t>
            </a:r>
            <a:r>
              <a:rPr lang="en-CA" dirty="0"/>
              <a:t> the number of completed interviews divided by the number of participants invited to take part</a:t>
            </a:r>
          </a:p>
          <a:p>
            <a:endParaRPr lang="en-CA" dirty="0"/>
          </a:p>
          <a:p>
            <a:r>
              <a:rPr lang="en-CA" dirty="0"/>
              <a:t>To encourage as high a response rate as possible, some longitudinal studies offer participants a small ‘thank you’ for taking part (usually referred to as an incentive). These typically take the form of vouchers.</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4</a:t>
            </a:fld>
            <a:endParaRPr lang="en-GB"/>
          </a:p>
        </p:txBody>
      </p:sp>
    </p:spTree>
    <p:extLst>
      <p:ext uri="{BB962C8B-B14F-4D97-AF65-F5344CB8AC3E}">
        <p14:creationId xmlns:p14="http://schemas.microsoft.com/office/powerpoint/2010/main" val="2266706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Once the fieldwork is underway, data preparation can begin. If paper questionnaires have been used, the results will have to be scanned or manually keyed so that they are in digital form.</a:t>
            </a:r>
          </a:p>
          <a:p>
            <a:endParaRPr lang="en-CA" dirty="0"/>
          </a:p>
          <a:p>
            <a:r>
              <a:rPr lang="en-CA" dirty="0"/>
              <a:t>Two key features of data preparation are editing and coding:</a:t>
            </a:r>
          </a:p>
          <a:p>
            <a:endParaRPr lang="en-CA" dirty="0"/>
          </a:p>
          <a:p>
            <a:pPr marL="171450" indent="-171450">
              <a:buFont typeface="Arial" panose="020B0604020202020204" pitchFamily="34" charset="0"/>
              <a:buChar char="•"/>
            </a:pPr>
            <a:r>
              <a:rPr lang="en-CA" b="1" dirty="0"/>
              <a:t>Editing</a:t>
            </a:r>
            <a:r>
              <a:rPr lang="en-CA" dirty="0"/>
              <a:t> involves checking the quality of the data and, if possible, correcting any errors. Editing is greatly reduced through computer-assisted interviewing, as the scope for errors can be limited by the original computer programme.</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b="1" dirty="0"/>
              <a:t>Coding</a:t>
            </a:r>
            <a:r>
              <a:rPr lang="en-CA" dirty="0"/>
              <a:t> is necessary when information has been collected from participants in a non-numeric form, for example in open-ended questions. This information needs to be reduced to a numeric form before it can be analysed. Coding often involves a researcher examining the range of responses to the question and developing a ‘code frame’ that lists the possible answers or themes within the answers, and assigns them each a code.</a:t>
            </a:r>
          </a:p>
          <a:p>
            <a:endParaRPr lang="en-CA" dirty="0"/>
          </a:p>
          <a:p>
            <a:r>
              <a:rPr lang="en-CA" dirty="0"/>
              <a:t>Before the dataset is finalised, it will be reviewed to ensure that it has been adequately </a:t>
            </a:r>
            <a:r>
              <a:rPr lang="en-CA" dirty="0" err="1"/>
              <a:t>anonymised</a:t>
            </a:r>
            <a:r>
              <a:rPr lang="en-CA" dirty="0"/>
              <a:t>. This includes, for example, removing any verbatim responses that could disclose someone’s identity (for example, if they mention having a very unusual job). Serial numbers are used instead of names, and in longitudinal studies the serial numbers are used to link datasets from different sweeps together.</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5</a:t>
            </a:fld>
            <a:endParaRPr lang="en-GB"/>
          </a:p>
        </p:txBody>
      </p:sp>
    </p:spTree>
    <p:extLst>
      <p:ext uri="{BB962C8B-B14F-4D97-AF65-F5344CB8AC3E}">
        <p14:creationId xmlns:p14="http://schemas.microsoft.com/office/powerpoint/2010/main" val="2208837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procedures governing access to study data vary from study to study.</a:t>
            </a:r>
          </a:p>
          <a:p>
            <a:endParaRPr lang="en-CA" dirty="0"/>
          </a:p>
          <a:p>
            <a:r>
              <a:rPr lang="en-CA" dirty="0"/>
              <a:t>Data from studies funded by the Economic and Social Research Council are deposited at the UK Data Service, where they are made available to bona fide researchers under a licence agreement.</a:t>
            </a:r>
          </a:p>
          <a:p>
            <a:endParaRPr lang="en-CA" dirty="0"/>
          </a:p>
          <a:p>
            <a:r>
              <a:rPr lang="en-CA" dirty="0"/>
              <a:t>Studies funded by the Medical Research Council require researchers to apply directly to the study team to access the data. The application procedures is different for every study.</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6</a:t>
            </a:fld>
            <a:endParaRPr lang="en-GB"/>
          </a:p>
        </p:txBody>
      </p:sp>
    </p:spTree>
    <p:extLst>
      <p:ext uri="{BB962C8B-B14F-4D97-AF65-F5344CB8AC3E}">
        <p14:creationId xmlns:p14="http://schemas.microsoft.com/office/powerpoint/2010/main" val="2073552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normAutofit/>
          </a:bodyPr>
          <a:lstStyle>
            <a:lvl1pPr algn="ctr">
              <a:defRPr sz="40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263150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64433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243520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indent="-360000">
              <a:defRPr sz="2800">
                <a:latin typeface="Arial" panose="020B0604020202020204" pitchFamily="34" charset="0"/>
                <a:cs typeface="Arial" panose="020B0604020202020204" pitchFamily="34" charset="0"/>
              </a:defRPr>
            </a:lvl1pPr>
            <a:lvl2pPr indent="-360000">
              <a:defRPr sz="2400">
                <a:latin typeface="Arial" panose="020B0604020202020204" pitchFamily="34" charset="0"/>
                <a:cs typeface="Arial" panose="020B0604020202020204" pitchFamily="34" charset="0"/>
              </a:defRPr>
            </a:lvl2pPr>
            <a:lvl3pPr indent="-360000">
              <a:defRPr sz="2000">
                <a:latin typeface="Arial" panose="020B0604020202020204" pitchFamily="34" charset="0"/>
                <a:cs typeface="Arial" panose="020B0604020202020204" pitchFamily="34" charset="0"/>
              </a:defRPr>
            </a:lvl3pPr>
            <a:lvl4pPr indent="-360000">
              <a:defRPr sz="1600">
                <a:latin typeface="Arial" panose="020B0604020202020204" pitchFamily="34" charset="0"/>
                <a:cs typeface="Arial" panose="020B0604020202020204" pitchFamily="34" charset="0"/>
              </a:defRPr>
            </a:lvl4pPr>
            <a:lvl5pPr indent="-360000">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369DFF8-4842-49FC-A9FE-C307776E6795}" type="datetimeFigureOut">
              <a:rPr lang="en-GB" smtClean="0"/>
              <a:pPr/>
              <a:t>14/06/2017</a:t>
            </a:fld>
            <a:endParaRPr lang="en-GB"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24ABDA0-2871-4A2D-9293-572A0DD02A3B}" type="slidenum">
              <a:rPr lang="en-GB" smtClean="0"/>
              <a:pPr/>
              <a:t>‹#›</a:t>
            </a:fld>
            <a:endParaRPr lang="en-GB" dirty="0"/>
          </a:p>
        </p:txBody>
      </p:sp>
    </p:spTree>
    <p:extLst>
      <p:ext uri="{BB962C8B-B14F-4D97-AF65-F5344CB8AC3E}">
        <p14:creationId xmlns:p14="http://schemas.microsoft.com/office/powerpoint/2010/main" val="3040974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dirty="0"/>
              <a:t>Click to edit Master title style</a:t>
            </a:r>
            <a:endParaRPr lang="en-GB"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150768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71487" y="18256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18256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369DFF8-4842-49FC-A9FE-C307776E6795}"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60666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369DFF8-4842-49FC-A9FE-C307776E6795}" type="datetimeFigureOut">
              <a:rPr lang="en-GB" smtClean="0"/>
              <a:t>14/06/2017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099054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369DFF8-4842-49FC-A9FE-C307776E6795}" type="datetimeFigureOut">
              <a:rPr lang="en-GB" smtClean="0"/>
              <a:t>14/06/2017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960353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9DFF8-4842-49FC-A9FE-C307776E6795}" type="datetimeFigureOut">
              <a:rPr lang="en-GB" smtClean="0"/>
              <a:t>14/06/2017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772895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69DFF8-4842-49FC-A9FE-C307776E6795}"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6541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69DFF8-4842-49FC-A9FE-C307776E6795}"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4156263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cs typeface="Arial" panose="020B0604020202020204" pitchFamily="34" charset="0"/>
              </a:defRPr>
            </a:lvl1pPr>
          </a:lstStyle>
          <a:p>
            <a:fld id="{3369DFF8-4842-49FC-A9FE-C307776E6795}" type="datetimeFigureOut">
              <a:rPr lang="en-GB" smtClean="0"/>
              <a:pPr/>
              <a:t>14/06/2017</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cs typeface="Arial" panose="020B0604020202020204" pitchFamily="34" charset="0"/>
              </a:defRPr>
            </a:lvl1pPr>
          </a:lstStyle>
          <a:p>
            <a:fld id="{424ABDA0-2871-4A2D-9293-572A0DD02A3B}" type="slidenum">
              <a:rPr lang="en-GB" smtClean="0"/>
              <a:pPr/>
              <a:t>‹#›</a:t>
            </a:fld>
            <a:endParaRPr lang="en-GB" dirty="0"/>
          </a:p>
        </p:txBody>
      </p:sp>
    </p:spTree>
    <p:extLst>
      <p:ext uri="{BB962C8B-B14F-4D97-AF65-F5344CB8AC3E}">
        <p14:creationId xmlns:p14="http://schemas.microsoft.com/office/powerpoint/2010/main" val="1697727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ukdataservice.ac.u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closer.ac.uk/data-resources/access-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spcAft>
                <a:spcPts val="1200"/>
              </a:spcAft>
            </a:pPr>
            <a:r>
              <a:rPr lang="en-GB" sz="3200" dirty="0"/>
              <a:t>Section 3:</a:t>
            </a:r>
            <a:br>
              <a:rPr lang="en-GB" sz="3200" dirty="0"/>
            </a:br>
            <a:r>
              <a:rPr lang="en-GB" sz="1800" dirty="0"/>
              <a:t> </a:t>
            </a:r>
            <a:br>
              <a:rPr lang="en-GB" dirty="0"/>
            </a:br>
            <a:r>
              <a:rPr lang="en-CA" dirty="0"/>
              <a:t>Sweep implementation</a:t>
            </a:r>
            <a:endParaRPr lang="en-GB" dirty="0"/>
          </a:p>
        </p:txBody>
      </p:sp>
      <p:sp>
        <p:nvSpPr>
          <p:cNvPr id="3" name="Subtitle 2"/>
          <p:cNvSpPr>
            <a:spLocks noGrp="1"/>
          </p:cNvSpPr>
          <p:nvPr>
            <p:ph type="subTitle" idx="1"/>
          </p:nvPr>
        </p:nvSpPr>
        <p:spPr>
          <a:xfrm>
            <a:off x="1143000" y="4170784"/>
            <a:ext cx="6858000" cy="1087016"/>
          </a:xfrm>
        </p:spPr>
        <p:txBody>
          <a:bodyPr/>
          <a:lstStyle/>
          <a:p>
            <a:r>
              <a:rPr lang="en-GB" b="1" dirty="0"/>
              <a:t>From the CLOSER Learning Hub</a:t>
            </a:r>
          </a:p>
          <a:p>
            <a:r>
              <a:rPr lang="en-GB" dirty="0"/>
              <a:t>Module: Study Design</a:t>
            </a:r>
          </a:p>
        </p:txBody>
      </p:sp>
    </p:spTree>
    <p:extLst>
      <p:ext uri="{BB962C8B-B14F-4D97-AF65-F5344CB8AC3E}">
        <p14:creationId xmlns:p14="http://schemas.microsoft.com/office/powerpoint/2010/main" val="219300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Ethical review</a:t>
            </a:r>
          </a:p>
        </p:txBody>
      </p:sp>
      <p:sp>
        <p:nvSpPr>
          <p:cNvPr id="3" name="Content Placeholder 2"/>
          <p:cNvSpPr>
            <a:spLocks noGrp="1"/>
          </p:cNvSpPr>
          <p:nvPr>
            <p:ph idx="1"/>
          </p:nvPr>
        </p:nvSpPr>
        <p:spPr>
          <a:xfrm>
            <a:off x="628650" y="1825625"/>
            <a:ext cx="7886700" cy="1858479"/>
          </a:xfrm>
        </p:spPr>
        <p:txBody>
          <a:bodyPr>
            <a:noAutofit/>
          </a:bodyPr>
          <a:lstStyle/>
          <a:p>
            <a:pPr marL="0" indent="0">
              <a:spcAft>
                <a:spcPts val="1200"/>
              </a:spcAft>
              <a:buNone/>
            </a:pPr>
            <a:r>
              <a:rPr lang="en-GB" b="1" dirty="0"/>
              <a:t>Purpose: </a:t>
            </a:r>
            <a:r>
              <a:rPr lang="en-GB" dirty="0"/>
              <a:t>to ensure sweep is carried out in an ethical manner (secondary analyses do not require additional ethical approvals)</a:t>
            </a:r>
          </a:p>
          <a:p>
            <a:pPr marL="0" indent="0">
              <a:spcAft>
                <a:spcPts val="1200"/>
              </a:spcAft>
              <a:buNone/>
            </a:pPr>
            <a:r>
              <a:rPr lang="en-GB" b="1" dirty="0"/>
              <a:t>Areas of consideration:</a:t>
            </a:r>
          </a:p>
        </p:txBody>
      </p:sp>
      <p:sp>
        <p:nvSpPr>
          <p:cNvPr id="4" name="Content Placeholder 2">
            <a:extLst>
              <a:ext uri="{FF2B5EF4-FFF2-40B4-BE49-F238E27FC236}">
                <a16:creationId xmlns:a16="http://schemas.microsoft.com/office/drawing/2014/main" id="{CC8CDF85-CCCA-464E-9FD3-39145873DF05}"/>
              </a:ext>
            </a:extLst>
          </p:cNvPr>
          <p:cNvSpPr txBox="1">
            <a:spLocks/>
          </p:cNvSpPr>
          <p:nvPr/>
        </p:nvSpPr>
        <p:spPr>
          <a:xfrm>
            <a:off x="628650" y="3819040"/>
            <a:ext cx="7886700" cy="2382977"/>
          </a:xfrm>
          <a:prstGeom prst="rect">
            <a:avLst/>
          </a:prstGeom>
        </p:spPr>
        <p:txBody>
          <a:bodyPr vert="horz" lIns="91440" tIns="45720" rIns="91440" bIns="45720" numCol="2" rtlCol="0">
            <a:noAutofit/>
          </a:bodyPr>
          <a:lstStyle>
            <a:lvl1pPr marL="171450" indent="-36000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514350" indent="-36000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57250" indent="-36000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200150" indent="-360000" algn="l" defTabSz="685800" rtl="0" eaLnBrk="1" latinLnBrk="0" hangingPunct="1">
              <a:lnSpc>
                <a:spcPct val="90000"/>
              </a:lnSpc>
              <a:spcBef>
                <a:spcPts val="375"/>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1543050" indent="-36000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457200" indent="-457200">
              <a:spcAft>
                <a:spcPts val="1200"/>
              </a:spcAft>
            </a:pPr>
            <a:r>
              <a:rPr lang="en-CA" dirty="0"/>
              <a:t>Inclusion and exclusion criteria</a:t>
            </a:r>
          </a:p>
          <a:p>
            <a:pPr marL="457200" indent="-457200">
              <a:spcAft>
                <a:spcPts val="1200"/>
              </a:spcAft>
            </a:pPr>
            <a:r>
              <a:rPr lang="en-CA" dirty="0"/>
              <a:t>Contact and consent</a:t>
            </a:r>
          </a:p>
          <a:p>
            <a:pPr marL="457200" indent="-457200">
              <a:spcAft>
                <a:spcPts val="1200"/>
              </a:spcAft>
            </a:pPr>
            <a:r>
              <a:rPr lang="en-CA" dirty="0"/>
              <a:t>Incentives</a:t>
            </a:r>
          </a:p>
          <a:p>
            <a:pPr marL="0" indent="0">
              <a:spcAft>
                <a:spcPts val="1200"/>
              </a:spcAft>
              <a:buNone/>
            </a:pPr>
            <a:endParaRPr lang="en-CA" dirty="0"/>
          </a:p>
          <a:p>
            <a:pPr marL="457200" indent="-457200">
              <a:spcAft>
                <a:spcPts val="1200"/>
              </a:spcAft>
            </a:pPr>
            <a:r>
              <a:rPr lang="en-CA" dirty="0"/>
              <a:t>Participation of vulnerable groups</a:t>
            </a:r>
          </a:p>
          <a:p>
            <a:pPr marL="457200" indent="-457200">
              <a:spcAft>
                <a:spcPts val="1200"/>
              </a:spcAft>
            </a:pPr>
            <a:r>
              <a:rPr lang="en-CA" dirty="0"/>
              <a:t>Risk of harm</a:t>
            </a:r>
          </a:p>
          <a:p>
            <a:pPr marL="457200" indent="-457200">
              <a:spcAft>
                <a:spcPts val="1200"/>
              </a:spcAft>
            </a:pPr>
            <a:r>
              <a:rPr lang="en-CA" dirty="0"/>
              <a:t>Confidentiality and access control</a:t>
            </a:r>
            <a:endParaRPr lang="en-GB" dirty="0"/>
          </a:p>
        </p:txBody>
      </p:sp>
    </p:spTree>
    <p:extLst>
      <p:ext uri="{BB962C8B-B14F-4D97-AF65-F5344CB8AC3E}">
        <p14:creationId xmlns:p14="http://schemas.microsoft.com/office/powerpoint/2010/main" val="77082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Testing</a:t>
            </a:r>
          </a:p>
        </p:txBody>
      </p:sp>
      <p:sp>
        <p:nvSpPr>
          <p:cNvPr id="3" name="Content Placeholder 2"/>
          <p:cNvSpPr>
            <a:spLocks noGrp="1"/>
          </p:cNvSpPr>
          <p:nvPr>
            <p:ph idx="1"/>
          </p:nvPr>
        </p:nvSpPr>
        <p:spPr/>
        <p:txBody>
          <a:bodyPr>
            <a:normAutofit/>
          </a:bodyPr>
          <a:lstStyle/>
          <a:p>
            <a:pPr marL="457200" indent="-457200">
              <a:spcAft>
                <a:spcPts val="2400"/>
              </a:spcAft>
            </a:pPr>
            <a:r>
              <a:rPr lang="en-GB" dirty="0"/>
              <a:t>Pilot tests to ensure questions are clear to participants</a:t>
            </a:r>
          </a:p>
          <a:p>
            <a:pPr marL="457200" indent="-457200">
              <a:spcAft>
                <a:spcPts val="2400"/>
              </a:spcAft>
            </a:pPr>
            <a:r>
              <a:rPr lang="en-GB" dirty="0"/>
              <a:t>Some studies use actual study participants for pilot tests, others use separate sample</a:t>
            </a:r>
          </a:p>
          <a:p>
            <a:pPr marL="457200" indent="-457200">
              <a:spcAft>
                <a:spcPts val="2400"/>
              </a:spcAft>
            </a:pPr>
            <a:r>
              <a:rPr lang="en-GB" dirty="0"/>
              <a:t>Understanding Society ‘Innovation Panel’</a:t>
            </a:r>
          </a:p>
          <a:p>
            <a:pPr marL="457200" indent="-457200">
              <a:spcAft>
                <a:spcPts val="2400"/>
              </a:spcAft>
            </a:pPr>
            <a:endParaRPr lang="en-GB" dirty="0"/>
          </a:p>
        </p:txBody>
      </p:sp>
    </p:spTree>
    <p:extLst>
      <p:ext uri="{BB962C8B-B14F-4D97-AF65-F5344CB8AC3E}">
        <p14:creationId xmlns:p14="http://schemas.microsoft.com/office/powerpoint/2010/main" val="2431653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Fieldwork (data collection)</a:t>
            </a:r>
          </a:p>
        </p:txBody>
      </p:sp>
      <p:sp>
        <p:nvSpPr>
          <p:cNvPr id="3" name="Content Placeholder 2"/>
          <p:cNvSpPr>
            <a:spLocks noGrp="1"/>
          </p:cNvSpPr>
          <p:nvPr>
            <p:ph idx="1"/>
          </p:nvPr>
        </p:nvSpPr>
        <p:spPr/>
        <p:txBody>
          <a:bodyPr>
            <a:normAutofit/>
          </a:bodyPr>
          <a:lstStyle/>
          <a:p>
            <a:pPr marL="457200" indent="-457200">
              <a:spcAft>
                <a:spcPts val="2400"/>
              </a:spcAft>
            </a:pPr>
            <a:r>
              <a:rPr lang="en-GB" dirty="0"/>
              <a:t>Notification of participants</a:t>
            </a:r>
          </a:p>
          <a:p>
            <a:pPr marL="457200" indent="-457200">
              <a:spcAft>
                <a:spcPts val="2400"/>
              </a:spcAft>
            </a:pPr>
            <a:r>
              <a:rPr lang="en-GB" dirty="0"/>
              <a:t>Interviewer training</a:t>
            </a:r>
          </a:p>
          <a:p>
            <a:pPr marL="457200" indent="-457200">
              <a:spcAft>
                <a:spcPts val="2400"/>
              </a:spcAft>
            </a:pPr>
            <a:r>
              <a:rPr lang="en-GB" dirty="0"/>
              <a:t>Monitoring of fieldwork: coverage and response rate</a:t>
            </a:r>
          </a:p>
          <a:p>
            <a:pPr marL="457200" indent="-457200">
              <a:spcAft>
                <a:spcPts val="2400"/>
              </a:spcAft>
            </a:pPr>
            <a:r>
              <a:rPr lang="en-GB" dirty="0"/>
              <a:t>Issuing of incentives</a:t>
            </a:r>
          </a:p>
        </p:txBody>
      </p:sp>
    </p:spTree>
    <p:extLst>
      <p:ext uri="{BB962C8B-B14F-4D97-AF65-F5344CB8AC3E}">
        <p14:creationId xmlns:p14="http://schemas.microsoft.com/office/powerpoint/2010/main" val="875194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preparation</a:t>
            </a:r>
          </a:p>
        </p:txBody>
      </p:sp>
      <p:sp>
        <p:nvSpPr>
          <p:cNvPr id="3" name="Content Placeholder 2"/>
          <p:cNvSpPr>
            <a:spLocks noGrp="1"/>
          </p:cNvSpPr>
          <p:nvPr>
            <p:ph idx="1"/>
          </p:nvPr>
        </p:nvSpPr>
        <p:spPr/>
        <p:txBody>
          <a:bodyPr>
            <a:normAutofit/>
          </a:bodyPr>
          <a:lstStyle/>
          <a:p>
            <a:pPr marL="457200" indent="-457200">
              <a:spcAft>
                <a:spcPts val="2400"/>
              </a:spcAft>
            </a:pPr>
            <a:r>
              <a:rPr lang="en-CA" b="1" dirty="0"/>
              <a:t>Editing: </a:t>
            </a:r>
            <a:r>
              <a:rPr lang="en-CA" dirty="0"/>
              <a:t>checking data quality of the data and, if possible, correcting any errors. </a:t>
            </a:r>
          </a:p>
          <a:p>
            <a:pPr marL="457200" indent="-457200">
              <a:spcAft>
                <a:spcPts val="2400"/>
              </a:spcAft>
            </a:pPr>
            <a:r>
              <a:rPr lang="en-CA" b="1" dirty="0"/>
              <a:t>Coding:</a:t>
            </a:r>
            <a:r>
              <a:rPr lang="en-CA" dirty="0"/>
              <a:t> reducing non-numeric information (e.g. open-ended question) to a numeric form using a coding frame</a:t>
            </a:r>
          </a:p>
          <a:p>
            <a:pPr marL="457200" indent="-457200">
              <a:spcAft>
                <a:spcPts val="2400"/>
              </a:spcAft>
            </a:pPr>
            <a:r>
              <a:rPr lang="en-GB" b="1" dirty="0" err="1"/>
              <a:t>Anonymisation</a:t>
            </a:r>
            <a:r>
              <a:rPr lang="en-GB" b="1" dirty="0"/>
              <a:t>: </a:t>
            </a:r>
            <a:r>
              <a:rPr lang="en-GB" dirty="0"/>
              <a:t>replacing names with serial numbers and </a:t>
            </a:r>
            <a:r>
              <a:rPr lang="en-CA" dirty="0"/>
              <a:t>removing any responses that could disclose someone’s identity</a:t>
            </a:r>
          </a:p>
        </p:txBody>
      </p:sp>
    </p:spTree>
    <p:extLst>
      <p:ext uri="{BB962C8B-B14F-4D97-AF65-F5344CB8AC3E}">
        <p14:creationId xmlns:p14="http://schemas.microsoft.com/office/powerpoint/2010/main" val="1904586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access</a:t>
            </a:r>
          </a:p>
        </p:txBody>
      </p:sp>
      <p:sp>
        <p:nvSpPr>
          <p:cNvPr id="3" name="Content Placeholder 2"/>
          <p:cNvSpPr>
            <a:spLocks noGrp="1"/>
          </p:cNvSpPr>
          <p:nvPr>
            <p:ph idx="1"/>
          </p:nvPr>
        </p:nvSpPr>
        <p:spPr/>
        <p:txBody>
          <a:bodyPr>
            <a:normAutofit/>
          </a:bodyPr>
          <a:lstStyle/>
          <a:p>
            <a:pPr marL="457200" indent="-457200">
              <a:spcAft>
                <a:spcPts val="2400"/>
              </a:spcAft>
            </a:pPr>
            <a:r>
              <a:rPr lang="en-GB" dirty="0"/>
              <a:t>ESRC-funded studies: data available via the UK Data Service (</a:t>
            </a:r>
            <a:r>
              <a:rPr lang="en-GB" dirty="0">
                <a:hlinkClick r:id="rId3"/>
              </a:rPr>
              <a:t>www.ukdataservice.ac.uk</a:t>
            </a:r>
            <a:r>
              <a:rPr lang="en-GB" dirty="0"/>
              <a:t>)</a:t>
            </a:r>
          </a:p>
          <a:p>
            <a:pPr marL="457200" indent="-457200">
              <a:spcAft>
                <a:spcPts val="2400"/>
              </a:spcAft>
            </a:pPr>
            <a:r>
              <a:rPr lang="en-GB" dirty="0"/>
              <a:t>MRC-funded studies: apply directly to the study team</a:t>
            </a:r>
          </a:p>
          <a:p>
            <a:pPr marL="457200" indent="-457200">
              <a:spcAft>
                <a:spcPts val="2400"/>
              </a:spcAft>
            </a:pPr>
            <a:r>
              <a:rPr lang="en-GB" dirty="0"/>
              <a:t>More details</a:t>
            </a:r>
            <a:r>
              <a:rPr lang="en-GB"/>
              <a:t>: </a:t>
            </a:r>
            <a:r>
              <a:rPr lang="en-GB">
                <a:hlinkClick r:id="rId4"/>
              </a:rPr>
              <a:t>www</a:t>
            </a:r>
            <a:r>
              <a:rPr lang="en-GB" dirty="0">
                <a:hlinkClick r:id="rId4"/>
              </a:rPr>
              <a:t>.closer.ac.uk/data-resources</a:t>
            </a:r>
            <a:r>
              <a:rPr lang="en-GB">
                <a:hlinkClick r:id="rId4"/>
              </a:rPr>
              <a:t>/access-data</a:t>
            </a:r>
            <a:r>
              <a:rPr lang="en-GB"/>
              <a:t> </a:t>
            </a:r>
            <a:endParaRPr lang="en-GB" dirty="0"/>
          </a:p>
        </p:txBody>
      </p:sp>
    </p:spTree>
    <p:extLst>
      <p:ext uri="{BB962C8B-B14F-4D97-AF65-F5344CB8AC3E}">
        <p14:creationId xmlns:p14="http://schemas.microsoft.com/office/powerpoint/2010/main" val="276891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TotalTime>
  <Words>1060</Words>
  <Application>Microsoft Office PowerPoint</Application>
  <PresentationFormat>On-screen Show (4:3)</PresentationFormat>
  <Paragraphs>79</Paragraphs>
  <Slides>6</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Section 3:   Sweep implementation</vt:lpstr>
      <vt:lpstr>Ethical review</vt:lpstr>
      <vt:lpstr>Testing</vt:lpstr>
      <vt:lpstr>Fieldwork (data collection)</vt:lpstr>
      <vt:lpstr>Data preparation</vt:lpstr>
      <vt:lpstr>Data access</vt:lpstr>
    </vt:vector>
  </TitlesOfParts>
  <Company>IOE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longitudinal studies and how do they work?</dc:title>
  <dc:creator>Meghan Rainsberry</dc:creator>
  <cp:lastModifiedBy>Meghan Rainsberry</cp:lastModifiedBy>
  <cp:revision>19</cp:revision>
  <dcterms:created xsi:type="dcterms:W3CDTF">2017-03-30T10:29:55Z</dcterms:created>
  <dcterms:modified xsi:type="dcterms:W3CDTF">2017-06-14T13:25:06Z</dcterms:modified>
</cp:coreProperties>
</file>